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41"/>
  </p:notesMasterIdLst>
  <p:sldIdLst>
    <p:sldId id="256" r:id="rId2"/>
    <p:sldId id="257" r:id="rId3"/>
    <p:sldId id="309" r:id="rId4"/>
    <p:sldId id="316" r:id="rId5"/>
    <p:sldId id="315" r:id="rId6"/>
    <p:sldId id="292" r:id="rId7"/>
    <p:sldId id="317" r:id="rId8"/>
    <p:sldId id="328" r:id="rId9"/>
    <p:sldId id="323" r:id="rId10"/>
    <p:sldId id="334" r:id="rId11"/>
    <p:sldId id="335" r:id="rId12"/>
    <p:sldId id="336" r:id="rId13"/>
    <p:sldId id="319" r:id="rId14"/>
    <p:sldId id="263" r:id="rId15"/>
    <p:sldId id="343" r:id="rId16"/>
    <p:sldId id="329" r:id="rId17"/>
    <p:sldId id="330" r:id="rId18"/>
    <p:sldId id="342" r:id="rId19"/>
    <p:sldId id="320" r:id="rId20"/>
    <p:sldId id="324" r:id="rId21"/>
    <p:sldId id="325" r:id="rId22"/>
    <p:sldId id="331" r:id="rId23"/>
    <p:sldId id="332" r:id="rId24"/>
    <p:sldId id="333" r:id="rId25"/>
    <p:sldId id="314" r:id="rId26"/>
    <p:sldId id="300" r:id="rId27"/>
    <p:sldId id="301" r:id="rId28"/>
    <p:sldId id="302" r:id="rId29"/>
    <p:sldId id="304" r:id="rId30"/>
    <p:sldId id="305" r:id="rId31"/>
    <p:sldId id="306" r:id="rId32"/>
    <p:sldId id="307" r:id="rId33"/>
    <p:sldId id="337" r:id="rId34"/>
    <p:sldId id="321" r:id="rId35"/>
    <p:sldId id="340" r:id="rId36"/>
    <p:sldId id="339" r:id="rId37"/>
    <p:sldId id="341" r:id="rId38"/>
    <p:sldId id="338" r:id="rId39"/>
    <p:sldId id="344" r:id="rId40"/>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0041" autoAdjust="0"/>
  </p:normalViewPr>
  <p:slideViewPr>
    <p:cSldViewPr snapToGrid="0">
      <p:cViewPr varScale="1">
        <p:scale>
          <a:sx n="105" d="100"/>
          <a:sy n="105" d="100"/>
        </p:scale>
        <p:origin x="54" y="81"/>
      </p:cViewPr>
      <p:guideLst/>
    </p:cSldViewPr>
  </p:slideViewPr>
  <p:notesTextViewPr>
    <p:cViewPr>
      <p:scale>
        <a:sx n="1" d="1"/>
        <a:sy n="1" d="1"/>
      </p:scale>
      <p:origin x="0" y="0"/>
    </p:cViewPr>
  </p:notesText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5E0BF-2D7F-429C-BE91-B852173457A1}" type="doc">
      <dgm:prSet loTypeId="urn:microsoft.com/office/officeart/2005/8/layout/hProcess9" loCatId="process" qsTypeId="urn:microsoft.com/office/officeart/2005/8/quickstyle/simple1" qsCatId="simple" csTypeId="urn:microsoft.com/office/officeart/2005/8/colors/accent1_2" csCatId="accent1" phldr="1"/>
      <dgm:spPr/>
    </dgm:pt>
    <dgm:pt modelId="{62A819F7-9A37-44B1-B327-67DB15996C5D}">
      <dgm:prSet phldrT="[Text]"/>
      <dgm:spPr/>
      <dgm:t>
        <a:bodyPr/>
        <a:lstStyle/>
        <a:p>
          <a:r>
            <a:rPr lang="en-US" dirty="0"/>
            <a:t>Checkout source code</a:t>
          </a:r>
        </a:p>
      </dgm:t>
    </dgm:pt>
    <dgm:pt modelId="{2EC84339-5DC1-4CCA-8454-1C4818D26F12}" type="parTrans" cxnId="{BEE75708-13E3-453C-81B7-0F84315CBFA3}">
      <dgm:prSet/>
      <dgm:spPr/>
      <dgm:t>
        <a:bodyPr/>
        <a:lstStyle/>
        <a:p>
          <a:endParaRPr lang="en-US"/>
        </a:p>
      </dgm:t>
    </dgm:pt>
    <dgm:pt modelId="{670F1666-CD50-4B86-9B5D-6D09B26314B1}" type="sibTrans" cxnId="{BEE75708-13E3-453C-81B7-0F84315CBFA3}">
      <dgm:prSet/>
      <dgm:spPr/>
      <dgm:t>
        <a:bodyPr/>
        <a:lstStyle/>
        <a:p>
          <a:endParaRPr lang="en-US"/>
        </a:p>
      </dgm:t>
    </dgm:pt>
    <dgm:pt modelId="{B4C9C0AF-2F72-48AE-858C-9C3F3E6F9DC2}">
      <dgm:prSet phldrT="[Text]"/>
      <dgm:spPr/>
      <dgm:t>
        <a:bodyPr/>
        <a:lstStyle/>
        <a:p>
          <a:r>
            <a:rPr lang="en-US" dirty="0"/>
            <a:t>Unit Test</a:t>
          </a:r>
        </a:p>
      </dgm:t>
    </dgm:pt>
    <dgm:pt modelId="{D096C9C3-3AFE-4F5F-9237-592AFC0B0BE5}" type="parTrans" cxnId="{FE8E7CE8-750A-4C4A-94E2-1EE9E2397BCF}">
      <dgm:prSet/>
      <dgm:spPr/>
      <dgm:t>
        <a:bodyPr/>
        <a:lstStyle/>
        <a:p>
          <a:endParaRPr lang="en-US"/>
        </a:p>
      </dgm:t>
    </dgm:pt>
    <dgm:pt modelId="{A6830946-CB4B-40A4-9644-C881F86C7CAD}" type="sibTrans" cxnId="{FE8E7CE8-750A-4C4A-94E2-1EE9E2397BCF}">
      <dgm:prSet/>
      <dgm:spPr/>
      <dgm:t>
        <a:bodyPr/>
        <a:lstStyle/>
        <a:p>
          <a:endParaRPr lang="en-US"/>
        </a:p>
      </dgm:t>
    </dgm:pt>
    <dgm:pt modelId="{62F27A77-DECC-4F70-BA8C-A62E6339A1E7}">
      <dgm:prSet phldrT="[Text]"/>
      <dgm:spPr/>
      <dgm:t>
        <a:bodyPr/>
        <a:lstStyle/>
        <a:p>
          <a:r>
            <a:rPr lang="en-US" dirty="0"/>
            <a:t>Build</a:t>
          </a:r>
        </a:p>
      </dgm:t>
    </dgm:pt>
    <dgm:pt modelId="{73A2F8ED-3721-439C-9964-1318C0CEC82F}" type="parTrans" cxnId="{48DEF17D-64BE-4C77-A4DF-4B7F24EAD895}">
      <dgm:prSet/>
      <dgm:spPr/>
      <dgm:t>
        <a:bodyPr/>
        <a:lstStyle/>
        <a:p>
          <a:endParaRPr lang="en-US"/>
        </a:p>
      </dgm:t>
    </dgm:pt>
    <dgm:pt modelId="{F0E713CB-1AA0-4303-9ADF-859FBEDFC438}" type="sibTrans" cxnId="{48DEF17D-64BE-4C77-A4DF-4B7F24EAD895}">
      <dgm:prSet/>
      <dgm:spPr/>
      <dgm:t>
        <a:bodyPr/>
        <a:lstStyle/>
        <a:p>
          <a:endParaRPr lang="en-US"/>
        </a:p>
      </dgm:t>
    </dgm:pt>
    <dgm:pt modelId="{E8FA5515-D4F2-4779-93C8-4A5961A1DC5C}">
      <dgm:prSet phldrT="[Text]"/>
      <dgm:spPr/>
      <dgm:t>
        <a:bodyPr/>
        <a:lstStyle/>
        <a:p>
          <a:r>
            <a:rPr lang="en-US" dirty="0"/>
            <a:t>Publish to Unstable</a:t>
          </a:r>
        </a:p>
      </dgm:t>
    </dgm:pt>
    <dgm:pt modelId="{A0CCE55B-2062-40BD-B597-476778848FCB}" type="parTrans" cxnId="{BF1E386D-B593-478F-ABE6-6B1D8AAFF7C3}">
      <dgm:prSet/>
      <dgm:spPr/>
      <dgm:t>
        <a:bodyPr/>
        <a:lstStyle/>
        <a:p>
          <a:endParaRPr lang="en-US"/>
        </a:p>
      </dgm:t>
    </dgm:pt>
    <dgm:pt modelId="{46D134AB-CB4D-44B5-8577-5FAA0C56223F}" type="sibTrans" cxnId="{BF1E386D-B593-478F-ABE6-6B1D8AAFF7C3}">
      <dgm:prSet/>
      <dgm:spPr/>
      <dgm:t>
        <a:bodyPr/>
        <a:lstStyle/>
        <a:p>
          <a:endParaRPr lang="en-US"/>
        </a:p>
      </dgm:t>
    </dgm:pt>
    <dgm:pt modelId="{052757D7-F429-48EA-87D9-817D226519F2}">
      <dgm:prSet phldrT="[Text]"/>
      <dgm:spPr/>
      <dgm:t>
        <a:bodyPr/>
        <a:lstStyle/>
        <a:p>
          <a:r>
            <a:rPr lang="en-US" dirty="0"/>
            <a:t>Integration Test</a:t>
          </a:r>
        </a:p>
      </dgm:t>
    </dgm:pt>
    <dgm:pt modelId="{38DB33AE-614B-4D16-87A5-896068CEE733}" type="parTrans" cxnId="{64A47EE3-D695-41EC-802F-D1B9B0706783}">
      <dgm:prSet/>
      <dgm:spPr/>
      <dgm:t>
        <a:bodyPr/>
        <a:lstStyle/>
        <a:p>
          <a:endParaRPr lang="en-US"/>
        </a:p>
      </dgm:t>
    </dgm:pt>
    <dgm:pt modelId="{58755BB0-5BAA-463C-9711-157E075B28BF}" type="sibTrans" cxnId="{64A47EE3-D695-41EC-802F-D1B9B0706783}">
      <dgm:prSet/>
      <dgm:spPr/>
      <dgm:t>
        <a:bodyPr/>
        <a:lstStyle/>
        <a:p>
          <a:endParaRPr lang="en-US"/>
        </a:p>
      </dgm:t>
    </dgm:pt>
    <dgm:pt modelId="{16637E45-380E-4F98-948B-F50D74AC1FB2}">
      <dgm:prSet phldrT="[Text]"/>
      <dgm:spPr/>
      <dgm:t>
        <a:bodyPr/>
        <a:lstStyle/>
        <a:p>
          <a:r>
            <a:rPr lang="en-US" dirty="0"/>
            <a:t>Manual Check</a:t>
          </a:r>
        </a:p>
      </dgm:t>
    </dgm:pt>
    <dgm:pt modelId="{493A74A9-B55B-4876-9871-25301053BE8C}" type="parTrans" cxnId="{73FC45EA-2696-4416-BA33-CEB08C298D1B}">
      <dgm:prSet/>
      <dgm:spPr/>
      <dgm:t>
        <a:bodyPr/>
        <a:lstStyle/>
        <a:p>
          <a:endParaRPr lang="en-US"/>
        </a:p>
      </dgm:t>
    </dgm:pt>
    <dgm:pt modelId="{7CD55F5E-4F80-4D5D-BEF3-69A381975227}" type="sibTrans" cxnId="{73FC45EA-2696-4416-BA33-CEB08C298D1B}">
      <dgm:prSet/>
      <dgm:spPr/>
      <dgm:t>
        <a:bodyPr/>
        <a:lstStyle/>
        <a:p>
          <a:endParaRPr lang="en-US"/>
        </a:p>
      </dgm:t>
    </dgm:pt>
    <dgm:pt modelId="{EA4DCC1A-56C3-42B4-BD7E-6DC35341BA19}" type="pres">
      <dgm:prSet presAssocID="{74E5E0BF-2D7F-429C-BE91-B852173457A1}" presName="CompostProcess" presStyleCnt="0">
        <dgm:presLayoutVars>
          <dgm:dir/>
          <dgm:resizeHandles val="exact"/>
        </dgm:presLayoutVars>
      </dgm:prSet>
      <dgm:spPr/>
    </dgm:pt>
    <dgm:pt modelId="{2F62D4EE-5187-408B-A7EE-3E13D76994E1}" type="pres">
      <dgm:prSet presAssocID="{74E5E0BF-2D7F-429C-BE91-B852173457A1}" presName="arrow" presStyleLbl="bgShp" presStyleIdx="0" presStyleCnt="1"/>
      <dgm:spPr/>
    </dgm:pt>
    <dgm:pt modelId="{3E0779C6-4D8F-4FA0-8441-4D97B4D545FA}" type="pres">
      <dgm:prSet presAssocID="{74E5E0BF-2D7F-429C-BE91-B852173457A1}" presName="linearProcess" presStyleCnt="0"/>
      <dgm:spPr/>
    </dgm:pt>
    <dgm:pt modelId="{8715FFA6-2DAD-4001-867A-151A05596678}" type="pres">
      <dgm:prSet presAssocID="{62A819F7-9A37-44B1-B327-67DB15996C5D}" presName="textNode" presStyleLbl="node1" presStyleIdx="0" presStyleCnt="6">
        <dgm:presLayoutVars>
          <dgm:bulletEnabled val="1"/>
        </dgm:presLayoutVars>
      </dgm:prSet>
      <dgm:spPr/>
    </dgm:pt>
    <dgm:pt modelId="{963330B1-E770-4988-A1D0-43D5497E664B}" type="pres">
      <dgm:prSet presAssocID="{670F1666-CD50-4B86-9B5D-6D09B26314B1}" presName="sibTrans" presStyleCnt="0"/>
      <dgm:spPr/>
    </dgm:pt>
    <dgm:pt modelId="{1322C372-E3B7-4641-9F9E-C6BA54BE972A}" type="pres">
      <dgm:prSet presAssocID="{B4C9C0AF-2F72-48AE-858C-9C3F3E6F9DC2}" presName="textNode" presStyleLbl="node1" presStyleIdx="1" presStyleCnt="6">
        <dgm:presLayoutVars>
          <dgm:bulletEnabled val="1"/>
        </dgm:presLayoutVars>
      </dgm:prSet>
      <dgm:spPr/>
    </dgm:pt>
    <dgm:pt modelId="{E6C575F0-863A-4C5F-B80F-8D692DEF1F2E}" type="pres">
      <dgm:prSet presAssocID="{A6830946-CB4B-40A4-9644-C881F86C7CAD}" presName="sibTrans" presStyleCnt="0"/>
      <dgm:spPr/>
    </dgm:pt>
    <dgm:pt modelId="{04F22E72-5FF1-4E65-B0A8-ACF391ECAFE3}" type="pres">
      <dgm:prSet presAssocID="{62F27A77-DECC-4F70-BA8C-A62E6339A1E7}" presName="textNode" presStyleLbl="node1" presStyleIdx="2" presStyleCnt="6">
        <dgm:presLayoutVars>
          <dgm:bulletEnabled val="1"/>
        </dgm:presLayoutVars>
      </dgm:prSet>
      <dgm:spPr/>
    </dgm:pt>
    <dgm:pt modelId="{F7042C14-F187-43C1-9A5F-A9957A012D1F}" type="pres">
      <dgm:prSet presAssocID="{F0E713CB-1AA0-4303-9ADF-859FBEDFC438}" presName="sibTrans" presStyleCnt="0"/>
      <dgm:spPr/>
    </dgm:pt>
    <dgm:pt modelId="{69205869-B815-434F-9836-EEB50CA2058B}" type="pres">
      <dgm:prSet presAssocID="{E8FA5515-D4F2-4779-93C8-4A5961A1DC5C}" presName="textNode" presStyleLbl="node1" presStyleIdx="3" presStyleCnt="6">
        <dgm:presLayoutVars>
          <dgm:bulletEnabled val="1"/>
        </dgm:presLayoutVars>
      </dgm:prSet>
      <dgm:spPr/>
    </dgm:pt>
    <dgm:pt modelId="{AD62A2D0-6138-4633-B178-7DC5E9D038F8}" type="pres">
      <dgm:prSet presAssocID="{46D134AB-CB4D-44B5-8577-5FAA0C56223F}" presName="sibTrans" presStyleCnt="0"/>
      <dgm:spPr/>
    </dgm:pt>
    <dgm:pt modelId="{521CA46A-07A1-4FAD-B7F2-A8F10E8AAB1B}" type="pres">
      <dgm:prSet presAssocID="{052757D7-F429-48EA-87D9-817D226519F2}" presName="textNode" presStyleLbl="node1" presStyleIdx="4" presStyleCnt="6">
        <dgm:presLayoutVars>
          <dgm:bulletEnabled val="1"/>
        </dgm:presLayoutVars>
      </dgm:prSet>
      <dgm:spPr/>
    </dgm:pt>
    <dgm:pt modelId="{4BF96380-B489-486A-B5AD-AFD864BE650F}" type="pres">
      <dgm:prSet presAssocID="{58755BB0-5BAA-463C-9711-157E075B28BF}" presName="sibTrans" presStyleCnt="0"/>
      <dgm:spPr/>
    </dgm:pt>
    <dgm:pt modelId="{C0A02A23-C7A6-458F-BA55-A18995A83754}" type="pres">
      <dgm:prSet presAssocID="{16637E45-380E-4F98-948B-F50D74AC1FB2}" presName="textNode" presStyleLbl="node1" presStyleIdx="5" presStyleCnt="6">
        <dgm:presLayoutVars>
          <dgm:bulletEnabled val="1"/>
        </dgm:presLayoutVars>
      </dgm:prSet>
      <dgm:spPr/>
    </dgm:pt>
  </dgm:ptLst>
  <dgm:cxnLst>
    <dgm:cxn modelId="{BEE75708-13E3-453C-81B7-0F84315CBFA3}" srcId="{74E5E0BF-2D7F-429C-BE91-B852173457A1}" destId="{62A819F7-9A37-44B1-B327-67DB15996C5D}" srcOrd="0" destOrd="0" parTransId="{2EC84339-5DC1-4CCA-8454-1C4818D26F12}" sibTransId="{670F1666-CD50-4B86-9B5D-6D09B26314B1}"/>
    <dgm:cxn modelId="{5E7BF519-42E7-41EA-A733-11D7632F9A5C}" type="presOf" srcId="{62F27A77-DECC-4F70-BA8C-A62E6339A1E7}" destId="{04F22E72-5FF1-4E65-B0A8-ACF391ECAFE3}" srcOrd="0" destOrd="0" presId="urn:microsoft.com/office/officeart/2005/8/layout/hProcess9"/>
    <dgm:cxn modelId="{214F3E3D-A1FF-46E3-BF00-8FA259BA6A1E}" type="presOf" srcId="{62A819F7-9A37-44B1-B327-67DB15996C5D}" destId="{8715FFA6-2DAD-4001-867A-151A05596678}" srcOrd="0" destOrd="0" presId="urn:microsoft.com/office/officeart/2005/8/layout/hProcess9"/>
    <dgm:cxn modelId="{99BE5969-6349-49F0-AA7F-56AB49AB4AD4}" type="presOf" srcId="{74E5E0BF-2D7F-429C-BE91-B852173457A1}" destId="{EA4DCC1A-56C3-42B4-BD7E-6DC35341BA19}" srcOrd="0" destOrd="0" presId="urn:microsoft.com/office/officeart/2005/8/layout/hProcess9"/>
    <dgm:cxn modelId="{BF1E386D-B593-478F-ABE6-6B1D8AAFF7C3}" srcId="{74E5E0BF-2D7F-429C-BE91-B852173457A1}" destId="{E8FA5515-D4F2-4779-93C8-4A5961A1DC5C}" srcOrd="3" destOrd="0" parTransId="{A0CCE55B-2062-40BD-B597-476778848FCB}" sibTransId="{46D134AB-CB4D-44B5-8577-5FAA0C56223F}"/>
    <dgm:cxn modelId="{48DEF17D-64BE-4C77-A4DF-4B7F24EAD895}" srcId="{74E5E0BF-2D7F-429C-BE91-B852173457A1}" destId="{62F27A77-DECC-4F70-BA8C-A62E6339A1E7}" srcOrd="2" destOrd="0" parTransId="{73A2F8ED-3721-439C-9964-1318C0CEC82F}" sibTransId="{F0E713CB-1AA0-4303-9ADF-859FBEDFC438}"/>
    <dgm:cxn modelId="{8D65CACD-EE8A-4E5E-8181-C98A2190BE61}" type="presOf" srcId="{B4C9C0AF-2F72-48AE-858C-9C3F3E6F9DC2}" destId="{1322C372-E3B7-4641-9F9E-C6BA54BE972A}" srcOrd="0" destOrd="0" presId="urn:microsoft.com/office/officeart/2005/8/layout/hProcess9"/>
    <dgm:cxn modelId="{178BABD1-89B1-4355-B3A5-6F2E0DECC7BD}" type="presOf" srcId="{E8FA5515-D4F2-4779-93C8-4A5961A1DC5C}" destId="{69205869-B815-434F-9836-EEB50CA2058B}" srcOrd="0" destOrd="0" presId="urn:microsoft.com/office/officeart/2005/8/layout/hProcess9"/>
    <dgm:cxn modelId="{A3B739E3-BA6A-4693-A7AF-D05AFD2EC426}" type="presOf" srcId="{052757D7-F429-48EA-87D9-817D226519F2}" destId="{521CA46A-07A1-4FAD-B7F2-A8F10E8AAB1B}" srcOrd="0" destOrd="0" presId="urn:microsoft.com/office/officeart/2005/8/layout/hProcess9"/>
    <dgm:cxn modelId="{64A47EE3-D695-41EC-802F-D1B9B0706783}" srcId="{74E5E0BF-2D7F-429C-BE91-B852173457A1}" destId="{052757D7-F429-48EA-87D9-817D226519F2}" srcOrd="4" destOrd="0" parTransId="{38DB33AE-614B-4D16-87A5-896068CEE733}" sibTransId="{58755BB0-5BAA-463C-9711-157E075B28BF}"/>
    <dgm:cxn modelId="{9E0E12E7-DA1F-4940-9DCC-7F6434FBC5BD}" type="presOf" srcId="{16637E45-380E-4F98-948B-F50D74AC1FB2}" destId="{C0A02A23-C7A6-458F-BA55-A18995A83754}" srcOrd="0" destOrd="0" presId="urn:microsoft.com/office/officeart/2005/8/layout/hProcess9"/>
    <dgm:cxn modelId="{FE8E7CE8-750A-4C4A-94E2-1EE9E2397BCF}" srcId="{74E5E0BF-2D7F-429C-BE91-B852173457A1}" destId="{B4C9C0AF-2F72-48AE-858C-9C3F3E6F9DC2}" srcOrd="1" destOrd="0" parTransId="{D096C9C3-3AFE-4F5F-9237-592AFC0B0BE5}" sibTransId="{A6830946-CB4B-40A4-9644-C881F86C7CAD}"/>
    <dgm:cxn modelId="{73FC45EA-2696-4416-BA33-CEB08C298D1B}" srcId="{74E5E0BF-2D7F-429C-BE91-B852173457A1}" destId="{16637E45-380E-4F98-948B-F50D74AC1FB2}" srcOrd="5" destOrd="0" parTransId="{493A74A9-B55B-4876-9871-25301053BE8C}" sibTransId="{7CD55F5E-4F80-4D5D-BEF3-69A381975227}"/>
    <dgm:cxn modelId="{1736BD81-6AF1-492F-9BE1-0F20EF90766B}" type="presParOf" srcId="{EA4DCC1A-56C3-42B4-BD7E-6DC35341BA19}" destId="{2F62D4EE-5187-408B-A7EE-3E13D76994E1}" srcOrd="0" destOrd="0" presId="urn:microsoft.com/office/officeart/2005/8/layout/hProcess9"/>
    <dgm:cxn modelId="{DFA8595E-6F28-48AF-86E1-1A5BA78F06CF}" type="presParOf" srcId="{EA4DCC1A-56C3-42B4-BD7E-6DC35341BA19}" destId="{3E0779C6-4D8F-4FA0-8441-4D97B4D545FA}" srcOrd="1" destOrd="0" presId="urn:microsoft.com/office/officeart/2005/8/layout/hProcess9"/>
    <dgm:cxn modelId="{A6E2A07E-76E3-48E6-951D-4D7018277EF6}" type="presParOf" srcId="{3E0779C6-4D8F-4FA0-8441-4D97B4D545FA}" destId="{8715FFA6-2DAD-4001-867A-151A05596678}" srcOrd="0" destOrd="0" presId="urn:microsoft.com/office/officeart/2005/8/layout/hProcess9"/>
    <dgm:cxn modelId="{BF584BD0-60AC-46B3-A0AE-A5F0D7BDED57}" type="presParOf" srcId="{3E0779C6-4D8F-4FA0-8441-4D97B4D545FA}" destId="{963330B1-E770-4988-A1D0-43D5497E664B}" srcOrd="1" destOrd="0" presId="urn:microsoft.com/office/officeart/2005/8/layout/hProcess9"/>
    <dgm:cxn modelId="{DBDF754B-FCC9-4F83-8577-67C94039CE5E}" type="presParOf" srcId="{3E0779C6-4D8F-4FA0-8441-4D97B4D545FA}" destId="{1322C372-E3B7-4641-9F9E-C6BA54BE972A}" srcOrd="2" destOrd="0" presId="urn:microsoft.com/office/officeart/2005/8/layout/hProcess9"/>
    <dgm:cxn modelId="{5CD6AE23-377C-42F5-BE4C-C8BF7E65B0B3}" type="presParOf" srcId="{3E0779C6-4D8F-4FA0-8441-4D97B4D545FA}" destId="{E6C575F0-863A-4C5F-B80F-8D692DEF1F2E}" srcOrd="3" destOrd="0" presId="urn:microsoft.com/office/officeart/2005/8/layout/hProcess9"/>
    <dgm:cxn modelId="{F0CC7692-06A0-4A3A-81DB-D972C3841919}" type="presParOf" srcId="{3E0779C6-4D8F-4FA0-8441-4D97B4D545FA}" destId="{04F22E72-5FF1-4E65-B0A8-ACF391ECAFE3}" srcOrd="4" destOrd="0" presId="urn:microsoft.com/office/officeart/2005/8/layout/hProcess9"/>
    <dgm:cxn modelId="{FD4480DB-49AE-42F7-86DD-D78870402250}" type="presParOf" srcId="{3E0779C6-4D8F-4FA0-8441-4D97B4D545FA}" destId="{F7042C14-F187-43C1-9A5F-A9957A012D1F}" srcOrd="5" destOrd="0" presId="urn:microsoft.com/office/officeart/2005/8/layout/hProcess9"/>
    <dgm:cxn modelId="{0E5ECB3C-7DE5-4FFF-9AA4-DA93636A5703}" type="presParOf" srcId="{3E0779C6-4D8F-4FA0-8441-4D97B4D545FA}" destId="{69205869-B815-434F-9836-EEB50CA2058B}" srcOrd="6" destOrd="0" presId="urn:microsoft.com/office/officeart/2005/8/layout/hProcess9"/>
    <dgm:cxn modelId="{BCDF3ED0-93A8-4D78-AE74-C9924B3679C7}" type="presParOf" srcId="{3E0779C6-4D8F-4FA0-8441-4D97B4D545FA}" destId="{AD62A2D0-6138-4633-B178-7DC5E9D038F8}" srcOrd="7" destOrd="0" presId="urn:microsoft.com/office/officeart/2005/8/layout/hProcess9"/>
    <dgm:cxn modelId="{468B26BA-DDAE-47B1-A13D-82A1915DF7BC}" type="presParOf" srcId="{3E0779C6-4D8F-4FA0-8441-4D97B4D545FA}" destId="{521CA46A-07A1-4FAD-B7F2-A8F10E8AAB1B}" srcOrd="8" destOrd="0" presId="urn:microsoft.com/office/officeart/2005/8/layout/hProcess9"/>
    <dgm:cxn modelId="{25B68608-CCB8-42DB-8CD4-E4EFF8C80160}" type="presParOf" srcId="{3E0779C6-4D8F-4FA0-8441-4D97B4D545FA}" destId="{4BF96380-B489-486A-B5AD-AFD864BE650F}" srcOrd="9" destOrd="0" presId="urn:microsoft.com/office/officeart/2005/8/layout/hProcess9"/>
    <dgm:cxn modelId="{3AB7CE11-AFA9-48AB-8DAE-97C9BDA5840F}" type="presParOf" srcId="{3E0779C6-4D8F-4FA0-8441-4D97B4D545FA}" destId="{C0A02A23-C7A6-458F-BA55-A18995A83754}"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2D4EE-5187-408B-A7EE-3E13D76994E1}">
      <dsp:nvSpPr>
        <dsp:cNvPr id="0" name=""/>
        <dsp:cNvSpPr/>
      </dsp:nvSpPr>
      <dsp:spPr>
        <a:xfrm>
          <a:off x="638016" y="0"/>
          <a:ext cx="7230850" cy="44356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5FFA6-2DAD-4001-867A-151A05596678}">
      <dsp:nvSpPr>
        <dsp:cNvPr id="0" name=""/>
        <dsp:cNvSpPr/>
      </dsp:nvSpPr>
      <dsp:spPr>
        <a:xfrm>
          <a:off x="2336"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Checkout source code</a:t>
          </a:r>
        </a:p>
      </dsp:txBody>
      <dsp:txXfrm>
        <a:off x="68743" y="1397113"/>
        <a:ext cx="1227539" cy="1641460"/>
      </dsp:txXfrm>
    </dsp:sp>
    <dsp:sp modelId="{1322C372-E3B7-4641-9F9E-C6BA54BE972A}">
      <dsp:nvSpPr>
        <dsp:cNvPr id="0" name=""/>
        <dsp:cNvSpPr/>
      </dsp:nvSpPr>
      <dsp:spPr>
        <a:xfrm>
          <a:off x="1430707"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Test</a:t>
          </a:r>
        </a:p>
      </dsp:txBody>
      <dsp:txXfrm>
        <a:off x="1497114" y="1397113"/>
        <a:ext cx="1227539" cy="1641460"/>
      </dsp:txXfrm>
    </dsp:sp>
    <dsp:sp modelId="{04F22E72-5FF1-4E65-B0A8-ACF391ECAFE3}">
      <dsp:nvSpPr>
        <dsp:cNvPr id="0" name=""/>
        <dsp:cNvSpPr/>
      </dsp:nvSpPr>
      <dsp:spPr>
        <a:xfrm>
          <a:off x="2859079"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2925486" y="1397113"/>
        <a:ext cx="1227539" cy="1641460"/>
      </dsp:txXfrm>
    </dsp:sp>
    <dsp:sp modelId="{69205869-B815-434F-9836-EEB50CA2058B}">
      <dsp:nvSpPr>
        <dsp:cNvPr id="0" name=""/>
        <dsp:cNvSpPr/>
      </dsp:nvSpPr>
      <dsp:spPr>
        <a:xfrm>
          <a:off x="4287450"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Publish to Unstable</a:t>
          </a:r>
        </a:p>
      </dsp:txBody>
      <dsp:txXfrm>
        <a:off x="4353857" y="1397113"/>
        <a:ext cx="1227539" cy="1641460"/>
      </dsp:txXfrm>
    </dsp:sp>
    <dsp:sp modelId="{521CA46A-07A1-4FAD-B7F2-A8F10E8AAB1B}">
      <dsp:nvSpPr>
        <dsp:cNvPr id="0" name=""/>
        <dsp:cNvSpPr/>
      </dsp:nvSpPr>
      <dsp:spPr>
        <a:xfrm>
          <a:off x="5715821"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Integration Test</a:t>
          </a:r>
        </a:p>
      </dsp:txBody>
      <dsp:txXfrm>
        <a:off x="5782228" y="1397113"/>
        <a:ext cx="1227539" cy="1641460"/>
      </dsp:txXfrm>
    </dsp:sp>
    <dsp:sp modelId="{C0A02A23-C7A6-458F-BA55-A18995A83754}">
      <dsp:nvSpPr>
        <dsp:cNvPr id="0" name=""/>
        <dsp:cNvSpPr/>
      </dsp:nvSpPr>
      <dsp:spPr>
        <a:xfrm>
          <a:off x="7144192"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Manual Check</a:t>
          </a:r>
        </a:p>
      </dsp:txBody>
      <dsp:txXfrm>
        <a:off x="7210599" y="1397113"/>
        <a:ext cx="1227539" cy="1641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403EA-0442-4613-8C92-F398ABF4B6BB}" type="datetimeFigureOut">
              <a:rPr lang="en-US" smtClean="0"/>
              <a:t>7/18/2018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E5CFB-73FC-4C85-A7FA-2CA4FF84F6AD}" type="slidenum">
              <a:rPr lang="en-US" smtClean="0"/>
              <a:t>‹#›</a:t>
            </a:fld>
            <a:endParaRPr lang="en-US" dirty="0"/>
          </a:p>
        </p:txBody>
      </p:sp>
    </p:spTree>
    <p:extLst>
      <p:ext uri="{BB962C8B-B14F-4D97-AF65-F5344CB8AC3E}">
        <p14:creationId xmlns:p14="http://schemas.microsoft.com/office/powerpoint/2010/main" val="216979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r>
              <a:rPr lang="en-US" sz="1200" kern="1200" dirty="0">
                <a:solidFill>
                  <a:schemeClr val="tx1"/>
                </a:solidFill>
                <a:effectLst/>
                <a:latin typeface="+mn-lt"/>
                <a:ea typeface="+mn-ea"/>
                <a:cs typeface="+mn-cs"/>
              </a:rPr>
              <a:t>should use source control contains the why and how (providers and host</a:t>
            </a:r>
          </a:p>
          <a:p>
            <a:r>
              <a:rPr lang="en-US" sz="1200" kern="1200" dirty="0">
                <a:solidFill>
                  <a:schemeClr val="tx1"/>
                </a:solidFill>
                <a:effectLst/>
                <a:latin typeface="+mn-lt"/>
                <a:ea typeface="+mn-ea"/>
                <a:cs typeface="+mn-cs"/>
              </a:rPr>
              <a:t>Remove source control just covers why this feature makes it possible</a:t>
            </a:r>
          </a:p>
          <a:p>
            <a:r>
              <a:rPr lang="en-US" sz="1200" kern="1200" dirty="0">
                <a:solidFill>
                  <a:schemeClr val="tx1"/>
                </a:solidFill>
                <a:effectLst/>
                <a:latin typeface="+mn-lt"/>
                <a:ea typeface="+mn-ea"/>
                <a:cs typeface="+mn-cs"/>
              </a:rPr>
              <a:t>Talk about modularity and file structure</a:t>
            </a:r>
          </a:p>
          <a:p>
            <a:r>
              <a:rPr lang="en-US" sz="1200" kern="1200" dirty="0">
                <a:solidFill>
                  <a:schemeClr val="tx1"/>
                </a:solidFill>
                <a:effectLst/>
                <a:latin typeface="+mn-lt"/>
                <a:ea typeface="+mn-ea"/>
                <a:cs typeface="+mn-cs"/>
              </a:rPr>
              <a:t>Standard Code Flow (Gitflow and GitFlow light) </a:t>
            </a:r>
            <a:endParaRPr lang="en-US" dirty="0"/>
          </a:p>
          <a:p>
            <a:endParaRPr lang="en-US" dirty="0"/>
          </a:p>
        </p:txBody>
      </p:sp>
      <p:sp>
        <p:nvSpPr>
          <p:cNvPr id="4" name="Slide Number Placeholder 3"/>
          <p:cNvSpPr>
            <a:spLocks noGrp="1"/>
          </p:cNvSpPr>
          <p:nvPr>
            <p:ph type="sldNum" sz="quarter" idx="10"/>
          </p:nvPr>
        </p:nvSpPr>
        <p:spPr/>
        <p:txBody>
          <a:bodyPr/>
          <a:lstStyle/>
          <a:p>
            <a:fld id="{F17E5CFB-73FC-4C85-A7FA-2CA4FF84F6AD}" type="slidenum">
              <a:rPr lang="en-US" smtClean="0"/>
              <a:t>2</a:t>
            </a:fld>
            <a:endParaRPr lang="en-US" dirty="0"/>
          </a:p>
        </p:txBody>
      </p:sp>
    </p:spTree>
    <p:extLst>
      <p:ext uri="{BB962C8B-B14F-4D97-AF65-F5344CB8AC3E}">
        <p14:creationId xmlns:p14="http://schemas.microsoft.com/office/powerpoint/2010/main" val="162476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of you may not</a:t>
            </a:r>
            <a:r>
              <a:rPr lang="en-US" baseline="0" dirty="0"/>
              <a:t> be sold, so I offer you this</a:t>
            </a:r>
            <a:r>
              <a:rPr lang="en-US" dirty="0"/>
              <a:t> handy flow chart to determine if your</a:t>
            </a:r>
            <a:r>
              <a:rPr lang="en-US" baseline="0" dirty="0"/>
              <a:t> project can benefit from source code control.</a:t>
            </a:r>
          </a:p>
          <a:p>
            <a:endParaRPr lang="en-US" baseline="0" dirty="0"/>
          </a:p>
          <a:p>
            <a:r>
              <a:rPr lang="en-US" baseline="0" dirty="0"/>
              <a:t>We’ve all been there at some point, “branching” our code and saving copies by renaming zip files; we’ve all experienced the frustration and potential for accidently modifying the wrong files when using this method. Overall, we should all recognize that it’s very very </a:t>
            </a:r>
            <a:r>
              <a:rPr lang="en-US" b="1" baseline="0" dirty="0"/>
              <a:t>bad.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details on source code control in LabVIEW,</a:t>
            </a:r>
            <a:r>
              <a:rPr lang="en-US" baseline="0" dirty="0"/>
              <a:t> please see Eli Kerry’s Software Engineering Technical Manual and Exercises for LabVIEW: https://decibel.ni.com/content/docs/DOC-10122</a:t>
            </a:r>
            <a:endParaRPr lang="en-US" dirty="0"/>
          </a:p>
          <a:p>
            <a:endParaRPr lang="en-US" dirty="0"/>
          </a:p>
        </p:txBody>
      </p:sp>
      <p:sp>
        <p:nvSpPr>
          <p:cNvPr id="4" name="Slide Number Placeholder 3"/>
          <p:cNvSpPr>
            <a:spLocks noGrp="1"/>
          </p:cNvSpPr>
          <p:nvPr>
            <p:ph type="sldNum" sz="quarter" idx="10"/>
          </p:nvPr>
        </p:nvSpPr>
        <p:spPr/>
        <p:txBody>
          <a:bodyPr/>
          <a:lstStyle/>
          <a:p>
            <a:fld id="{CA7311E9-6B59-475B-9DF3-0DD86DF211D7}" type="slidenum">
              <a:rPr lang="en-US" smtClean="0"/>
              <a:pPr/>
              <a:t>4</a:t>
            </a:fld>
            <a:endParaRPr lang="en-US" dirty="0"/>
          </a:p>
        </p:txBody>
      </p:sp>
    </p:spTree>
    <p:extLst>
      <p:ext uri="{BB962C8B-B14F-4D97-AF65-F5344CB8AC3E}">
        <p14:creationId xmlns:p14="http://schemas.microsoft.com/office/powerpoint/2010/main" val="308342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96671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major</a:t>
            </a:r>
            <a:r>
              <a:rPr lang="en-US" baseline="0" dirty="0"/>
              <a:t> players in the hosting space for open source projects are GitHub and Bitbucket.  GitHub alone hosts over 38 million projects and has 15 million users.  In my experience, GitHub is the best host for Git projects using open-source tooling, Bitbucket is the best host if you’re using Mercurial (though it does also work with Git) or if you’re already using Atlassian’s suite of products (Bitbucket is owned and operated by Atlassian, so it integrates well with their other services).</a:t>
            </a:r>
          </a:p>
          <a:p>
            <a:endParaRPr lang="en-US" baseline="0" dirty="0"/>
          </a:p>
          <a:p>
            <a:r>
              <a:rPr lang="en-US" baseline="0" dirty="0"/>
              <a:t>There are other, more niche, players in the space, and new ones pop up every few months (Gitlab, for example, is popular with some developers I’ve worked with).  If you’re not sure where to start, GitHub is a solid default option, since it has the largest user base.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dirty="0"/>
          </a:p>
        </p:txBody>
      </p:sp>
    </p:spTree>
    <p:extLst>
      <p:ext uri="{BB962C8B-B14F-4D97-AF65-F5344CB8AC3E}">
        <p14:creationId xmlns:p14="http://schemas.microsoft.com/office/powerpoint/2010/main" val="39656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 what parts of the codebase can be changed without breaking my</a:t>
            </a:r>
            <a:r>
              <a:rPr lang="en-US" baseline="0" dirty="0"/>
              <a:t> code?  What parts can be changed without affecting my ability to test my code?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17</a:t>
            </a:fld>
            <a:endParaRPr lang="en-US" dirty="0"/>
          </a:p>
        </p:txBody>
      </p:sp>
    </p:spTree>
    <p:extLst>
      <p:ext uri="{BB962C8B-B14F-4D97-AF65-F5344CB8AC3E}">
        <p14:creationId xmlns:p14="http://schemas.microsoft.com/office/powerpoint/2010/main" val="46586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https://datasift.github.io/gitflow/IntroducingGitFlow.html</a:t>
            </a:r>
          </a:p>
        </p:txBody>
      </p:sp>
      <p:sp>
        <p:nvSpPr>
          <p:cNvPr id="4" name="Slide Number Placeholder 3"/>
          <p:cNvSpPr>
            <a:spLocks noGrp="1"/>
          </p:cNvSpPr>
          <p:nvPr>
            <p:ph type="sldNum" sz="quarter" idx="10"/>
          </p:nvPr>
        </p:nvSpPr>
        <p:spPr/>
        <p:txBody>
          <a:bodyPr/>
          <a:lstStyle/>
          <a:p>
            <a:fld id="{F17E5CFB-73FC-4C85-A7FA-2CA4FF84F6AD}" type="slidenum">
              <a:rPr lang="en-US" smtClean="0"/>
              <a:t>33</a:t>
            </a:fld>
            <a:endParaRPr lang="en-US" dirty="0"/>
          </a:p>
        </p:txBody>
      </p:sp>
    </p:spTree>
    <p:extLst>
      <p:ext uri="{BB962C8B-B14F-4D97-AF65-F5344CB8AC3E}">
        <p14:creationId xmlns:p14="http://schemas.microsoft.com/office/powerpoint/2010/main" val="256089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can use the pipeline</a:t>
            </a:r>
            <a:r>
              <a:rPr lang="en-US" baseline="0" dirty="0"/>
              <a:t> plugin to do awesome things that previously required many linked jobs</a:t>
            </a:r>
            <a:endParaRPr lang="en-US" dirty="0"/>
          </a:p>
          <a:p>
            <a:endParaRPr lang="en-US" dirty="0"/>
          </a:p>
          <a:p>
            <a:r>
              <a:rPr lang="en-US" dirty="0"/>
              <a:t>Build process as code</a:t>
            </a:r>
          </a:p>
          <a:p>
            <a:pPr lvl="1"/>
            <a:r>
              <a:rPr lang="en-US" dirty="0"/>
              <a:t>Jenkins runs simple Pipeline job that calls a script file</a:t>
            </a:r>
          </a:p>
          <a:p>
            <a:pPr lvl="1"/>
            <a:r>
              <a:rPr lang="en-US" dirty="0"/>
              <a:t>Jenkinsfile</a:t>
            </a:r>
          </a:p>
          <a:p>
            <a:pPr lvl="1"/>
            <a:r>
              <a:rPr lang="en-US" dirty="0"/>
              <a:t>Jenkinsfile invokes various pipeline commands to string together a set of actions that constitute the build pipeline</a:t>
            </a:r>
          </a:p>
          <a:p>
            <a:pPr lvl="1"/>
            <a:r>
              <a:rPr lang="en-US" dirty="0"/>
              <a:t>Pipeline scripts can be reused across many jobs</a:t>
            </a:r>
          </a:p>
          <a:p>
            <a:pPr lvl="1"/>
            <a:r>
              <a:rPr lang="en-US" dirty="0"/>
              <a:t>Pipeline scripts are in source code control</a:t>
            </a:r>
          </a:p>
          <a:p>
            <a:pPr lvl="1"/>
            <a:r>
              <a:rPr lang="en-US" dirty="0"/>
              <a:t>Pipeline repo can be shared across multiple projects and jobs</a:t>
            </a:r>
          </a:p>
          <a:p>
            <a:pPr lvl="1"/>
            <a:r>
              <a:rPr lang="en-US" dirty="0"/>
              <a:t>Pipeline scripts are extensible with custom scripting actions</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dirty="0"/>
          </a:p>
        </p:txBody>
      </p:sp>
    </p:spTree>
    <p:extLst>
      <p:ext uri="{BB962C8B-B14F-4D97-AF65-F5344CB8AC3E}">
        <p14:creationId xmlns:p14="http://schemas.microsoft.com/office/powerpoint/2010/main" val="207412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220453535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8312856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8109331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33037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7988660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1069915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1124629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43701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30937586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69217972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759B-4A05-4BD6-8E05-AC0F665BEE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53916E-820F-476A-984E-27053EF709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5EEBE9-B215-4E08-AA89-8233E05AA17A}"/>
              </a:ext>
            </a:extLst>
          </p:cNvPr>
          <p:cNvSpPr>
            <a:spLocks noGrp="1"/>
          </p:cNvSpPr>
          <p:nvPr>
            <p:ph type="dt" sz="half" idx="10"/>
          </p:nvPr>
        </p:nvSpPr>
        <p:spPr/>
        <p:txBody>
          <a:bodyPr/>
          <a:lstStyle/>
          <a:p>
            <a:fld id="{821A7644-5C30-4EFD-91D0-FF2A156CFF4B}" type="datetimeFigureOut">
              <a:rPr lang="en-US" smtClean="0"/>
              <a:t>7/18/2018</a:t>
            </a:fld>
            <a:endParaRPr lang="en-US" dirty="0"/>
          </a:p>
        </p:txBody>
      </p:sp>
      <p:sp>
        <p:nvSpPr>
          <p:cNvPr id="5" name="Footer Placeholder 4">
            <a:extLst>
              <a:ext uri="{FF2B5EF4-FFF2-40B4-BE49-F238E27FC236}">
                <a16:creationId xmlns:a16="http://schemas.microsoft.com/office/drawing/2014/main" id="{85D9F09C-8976-4CDE-B5CE-5A700624CE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E22281-7F63-4BDA-9239-D1C676477A28}"/>
              </a:ext>
            </a:extLst>
          </p:cNvPr>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2165094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123643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A7644-5C30-4EFD-91D0-FF2A156CFF4B}" type="datetimeFigureOut">
              <a:rPr lang="en-US" smtClean="0"/>
              <a:t>7/18/2018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318794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Tree>
    <p:extLst>
      <p:ext uri="{BB962C8B-B14F-4D97-AF65-F5344CB8AC3E}">
        <p14:creationId xmlns:p14="http://schemas.microsoft.com/office/powerpoint/2010/main" val="1581993307"/>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Tree>
    <p:extLst>
      <p:ext uri="{BB962C8B-B14F-4D97-AF65-F5344CB8AC3E}">
        <p14:creationId xmlns:p14="http://schemas.microsoft.com/office/powerpoint/2010/main" val="26860621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91395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8076235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577158411"/>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564538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577562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1887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88126865"/>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277507634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154C-3EB3-4191-AF5E-794223A3F40A}"/>
              </a:ext>
            </a:extLst>
          </p:cNvPr>
          <p:cNvSpPr>
            <a:spLocks noGrp="1"/>
          </p:cNvSpPr>
          <p:nvPr>
            <p:ph type="ctrTitle"/>
          </p:nvPr>
        </p:nvSpPr>
        <p:spPr/>
        <p:txBody>
          <a:bodyPr/>
          <a:lstStyle/>
          <a:p>
            <a:r>
              <a:rPr lang="en-US" dirty="0"/>
              <a:t>Distributed Control and Automation Framework (DCAF)</a:t>
            </a:r>
          </a:p>
        </p:txBody>
      </p:sp>
      <p:sp>
        <p:nvSpPr>
          <p:cNvPr id="3" name="Subtitle 2">
            <a:extLst>
              <a:ext uri="{FF2B5EF4-FFF2-40B4-BE49-F238E27FC236}">
                <a16:creationId xmlns:a16="http://schemas.microsoft.com/office/drawing/2014/main" id="{7A09B190-2BB9-47F1-8833-8D1874E376D5}"/>
              </a:ext>
            </a:extLst>
          </p:cNvPr>
          <p:cNvSpPr>
            <a:spLocks noGrp="1"/>
          </p:cNvSpPr>
          <p:nvPr>
            <p:ph type="subTitle" idx="1"/>
          </p:nvPr>
        </p:nvSpPr>
        <p:spPr/>
        <p:txBody>
          <a:bodyPr/>
          <a:lstStyle/>
          <a:p>
            <a:r>
              <a:rPr lang="en-US" dirty="0"/>
              <a:t>7 Key points to use Source Code Control In LV</a:t>
            </a:r>
          </a:p>
        </p:txBody>
      </p:sp>
      <p:sp>
        <p:nvSpPr>
          <p:cNvPr id="4" name="Text Placeholder 3">
            <a:extLst>
              <a:ext uri="{FF2B5EF4-FFF2-40B4-BE49-F238E27FC236}">
                <a16:creationId xmlns:a16="http://schemas.microsoft.com/office/drawing/2014/main" id="{2D887198-E340-4AED-A0E1-EFE0F723E0FF}"/>
              </a:ext>
            </a:extLst>
          </p:cNvPr>
          <p:cNvSpPr>
            <a:spLocks noGrp="1"/>
          </p:cNvSpPr>
          <p:nvPr>
            <p:ph type="body" sz="quarter" idx="12"/>
          </p:nvPr>
        </p:nvSpPr>
        <p:spPr/>
        <p:txBody>
          <a:bodyPr/>
          <a:lstStyle/>
          <a:p>
            <a:r>
              <a:rPr lang="en-US" dirty="0"/>
              <a:t>Benjamin Celis, Simon Perez</a:t>
            </a:r>
          </a:p>
          <a:p>
            <a:endParaRPr lang="en-US" dirty="0"/>
          </a:p>
        </p:txBody>
      </p:sp>
      <p:sp>
        <p:nvSpPr>
          <p:cNvPr id="5" name="Text Placeholder 4">
            <a:extLst>
              <a:ext uri="{FF2B5EF4-FFF2-40B4-BE49-F238E27FC236}">
                <a16:creationId xmlns:a16="http://schemas.microsoft.com/office/drawing/2014/main" id="{341B1C7D-B080-472D-9939-7055776F90F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7752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547E-5E8C-4628-94CB-AA6A45C11E4B}"/>
              </a:ext>
            </a:extLst>
          </p:cNvPr>
          <p:cNvSpPr>
            <a:spLocks noGrp="1"/>
          </p:cNvSpPr>
          <p:nvPr>
            <p:ph type="title"/>
          </p:nvPr>
        </p:nvSpPr>
        <p:spPr/>
        <p:txBody>
          <a:bodyPr/>
          <a:lstStyle/>
          <a:p>
            <a:r>
              <a:rPr lang="en-US" dirty="0"/>
              <a:t>Merge Battles</a:t>
            </a:r>
          </a:p>
        </p:txBody>
      </p:sp>
      <p:sp>
        <p:nvSpPr>
          <p:cNvPr id="3" name="Content Placeholder 2">
            <a:extLst>
              <a:ext uri="{FF2B5EF4-FFF2-40B4-BE49-F238E27FC236}">
                <a16:creationId xmlns:a16="http://schemas.microsoft.com/office/drawing/2014/main" id="{EACD8C49-0E68-4C92-87F5-FEC96744B621}"/>
              </a:ext>
            </a:extLst>
          </p:cNvPr>
          <p:cNvSpPr>
            <a:spLocks noGrp="1"/>
          </p:cNvSpPr>
          <p:nvPr>
            <p:ph idx="1"/>
          </p:nvPr>
        </p:nvSpPr>
        <p:spPr/>
        <p:txBody>
          <a:bodyPr/>
          <a:lstStyle/>
          <a:p>
            <a:r>
              <a:rPr lang="en-US" dirty="0"/>
              <a:t>Ideally, we want to prevent this: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…but how?</a:t>
            </a:r>
          </a:p>
        </p:txBody>
      </p:sp>
      <p:pic>
        <p:nvPicPr>
          <p:cNvPr id="3074" name="Picture 2" descr="Git GIF">
            <a:extLst>
              <a:ext uri="{FF2B5EF4-FFF2-40B4-BE49-F238E27FC236}">
                <a16:creationId xmlns:a16="http://schemas.microsoft.com/office/drawing/2014/main" id="{D7CF255A-D4D3-4773-894A-AAADAE210A1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2006600"/>
            <a:ext cx="50800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56223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198536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68320F-38C5-4F1F-8026-94B581A0481A}"/>
              </a:ext>
            </a:extLst>
          </p:cNvPr>
          <p:cNvSpPr>
            <a:spLocks noGrp="1"/>
          </p:cNvSpPr>
          <p:nvPr>
            <p:ph type="body" sz="quarter" idx="10"/>
          </p:nvPr>
        </p:nvSpPr>
        <p:spPr/>
        <p:txBody>
          <a:bodyPr/>
          <a:lstStyle/>
          <a:p>
            <a:r>
              <a:rPr lang="en-US" dirty="0"/>
              <a:t>4) Project Organization and Modular Code</a:t>
            </a:r>
          </a:p>
        </p:txBody>
      </p:sp>
    </p:spTree>
    <p:extLst>
      <p:ext uri="{BB962C8B-B14F-4D97-AF65-F5344CB8AC3E}">
        <p14:creationId xmlns:p14="http://schemas.microsoft.com/office/powerpoint/2010/main" val="27365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224543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BC3D-AA7F-416B-8866-843906F5D01C}"/>
              </a:ext>
            </a:extLst>
          </p:cNvPr>
          <p:cNvSpPr>
            <a:spLocks noGrp="1"/>
          </p:cNvSpPr>
          <p:nvPr>
            <p:ph type="title"/>
          </p:nvPr>
        </p:nvSpPr>
        <p:spPr/>
        <p:txBody>
          <a:bodyPr/>
          <a:lstStyle/>
          <a:p>
            <a:r>
              <a:rPr lang="en-US" dirty="0"/>
              <a:t>LabVIEW Code Structure - Bad</a:t>
            </a:r>
          </a:p>
        </p:txBody>
      </p:sp>
      <p:sp>
        <p:nvSpPr>
          <p:cNvPr id="3" name="Content Placeholder 2">
            <a:extLst>
              <a:ext uri="{FF2B5EF4-FFF2-40B4-BE49-F238E27FC236}">
                <a16:creationId xmlns:a16="http://schemas.microsoft.com/office/drawing/2014/main" id="{ABC89C5F-F07C-4914-8A87-D31BC9DB5D9E}"/>
              </a:ext>
            </a:extLst>
          </p:cNvPr>
          <p:cNvSpPr>
            <a:spLocks noGrp="1"/>
          </p:cNvSpPr>
          <p:nvPr>
            <p:ph idx="1"/>
          </p:nvPr>
        </p:nvSpPr>
        <p:spPr/>
        <p:txBody>
          <a:bodyPr/>
          <a:lstStyle/>
          <a:p>
            <a:r>
              <a:rPr lang="en-US" dirty="0"/>
              <a:t>No monoliths!</a:t>
            </a:r>
          </a:p>
          <a:p>
            <a:endParaRPr lang="en-US" dirty="0"/>
          </a:p>
        </p:txBody>
      </p:sp>
      <p:pic>
        <p:nvPicPr>
          <p:cNvPr id="4098" name="Picture 2" descr="Image result for labview spaghetti code">
            <a:extLst>
              <a:ext uri="{FF2B5EF4-FFF2-40B4-BE49-F238E27FC236}">
                <a16:creationId xmlns:a16="http://schemas.microsoft.com/office/drawing/2014/main" id="{D13E914D-96A2-454F-8318-456D60E7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1" y="1629507"/>
            <a:ext cx="7119620" cy="458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41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4969-8343-4E51-9DE6-E0CCD05FACDE}"/>
              </a:ext>
            </a:extLst>
          </p:cNvPr>
          <p:cNvSpPr>
            <a:spLocks noGrp="1"/>
          </p:cNvSpPr>
          <p:nvPr>
            <p:ph type="title"/>
          </p:nvPr>
        </p:nvSpPr>
        <p:spPr/>
        <p:txBody>
          <a:bodyPr/>
          <a:lstStyle/>
          <a:p>
            <a:r>
              <a:rPr lang="en-US" dirty="0"/>
              <a:t>LabVIEW</a:t>
            </a:r>
            <a:r>
              <a:rPr lang="en-US" baseline="0" dirty="0"/>
              <a:t> Code Structure - Good</a:t>
            </a:r>
            <a:endParaRPr lang="en-US" dirty="0"/>
          </a:p>
        </p:txBody>
      </p:sp>
      <p:sp>
        <p:nvSpPr>
          <p:cNvPr id="3" name="Content Placeholder 2">
            <a:extLst>
              <a:ext uri="{FF2B5EF4-FFF2-40B4-BE49-F238E27FC236}">
                <a16:creationId xmlns:a16="http://schemas.microsoft.com/office/drawing/2014/main" id="{84E21B56-8F8B-4B23-B8A5-798C5B1F5D25}"/>
              </a:ext>
            </a:extLst>
          </p:cNvPr>
          <p:cNvSpPr>
            <a:spLocks noGrp="1"/>
          </p:cNvSpPr>
          <p:nvPr>
            <p:ph idx="1"/>
          </p:nvPr>
        </p:nvSpPr>
        <p:spPr/>
        <p:txBody>
          <a:bodyPr/>
          <a:lstStyle/>
          <a:p>
            <a:r>
              <a:rPr lang="en-US" dirty="0"/>
              <a:t>Multiple layers of code, clearly separated</a:t>
            </a:r>
          </a:p>
          <a:p>
            <a:r>
              <a:rPr lang="en-US" dirty="0"/>
              <a:t>Encapsulation permits simultaneous development</a:t>
            </a:r>
          </a:p>
        </p:txBody>
      </p:sp>
      <p:pic>
        <p:nvPicPr>
          <p:cNvPr id="4" name="Picture 3">
            <a:extLst>
              <a:ext uri="{FF2B5EF4-FFF2-40B4-BE49-F238E27FC236}">
                <a16:creationId xmlns:a16="http://schemas.microsoft.com/office/drawing/2014/main" id="{18329900-EC70-4C49-8078-23FAC626A61E}"/>
              </a:ext>
            </a:extLst>
          </p:cNvPr>
          <p:cNvPicPr>
            <a:picLocks noChangeAspect="1"/>
          </p:cNvPicPr>
          <p:nvPr/>
        </p:nvPicPr>
        <p:blipFill>
          <a:blip r:embed="rId3"/>
          <a:stretch>
            <a:fillRect/>
          </a:stretch>
        </p:blipFill>
        <p:spPr>
          <a:xfrm>
            <a:off x="2829560" y="2626877"/>
            <a:ext cx="5740400" cy="3109740"/>
          </a:xfrm>
          <a:prstGeom prst="rect">
            <a:avLst/>
          </a:prstGeom>
        </p:spPr>
      </p:pic>
    </p:spTree>
    <p:extLst>
      <p:ext uri="{BB962C8B-B14F-4D97-AF65-F5344CB8AC3E}">
        <p14:creationId xmlns:p14="http://schemas.microsoft.com/office/powerpoint/2010/main" val="196466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3000-7A35-4451-8081-BC941EEAF6ED}"/>
              </a:ext>
            </a:extLst>
          </p:cNvPr>
          <p:cNvSpPr>
            <a:spLocks noGrp="1"/>
          </p:cNvSpPr>
          <p:nvPr>
            <p:ph type="title"/>
          </p:nvPr>
        </p:nvSpPr>
        <p:spPr/>
        <p:txBody>
          <a:bodyPr/>
          <a:lstStyle/>
          <a:p>
            <a:r>
              <a:rPr lang="en-US" dirty="0"/>
              <a:t>LabVIEW Code Structure</a:t>
            </a:r>
            <a:r>
              <a:rPr lang="en-US" baseline="0" dirty="0"/>
              <a:t> – LVOOP</a:t>
            </a:r>
            <a:endParaRPr lang="en-US" dirty="0"/>
          </a:p>
        </p:txBody>
      </p:sp>
      <p:sp>
        <p:nvSpPr>
          <p:cNvPr id="3" name="Content Placeholder 2">
            <a:extLst>
              <a:ext uri="{FF2B5EF4-FFF2-40B4-BE49-F238E27FC236}">
                <a16:creationId xmlns:a16="http://schemas.microsoft.com/office/drawing/2014/main" id="{159BD6EE-253B-4447-804D-F92ACF69398B}"/>
              </a:ext>
            </a:extLst>
          </p:cNvPr>
          <p:cNvSpPr>
            <a:spLocks noGrp="1"/>
          </p:cNvSpPr>
          <p:nvPr>
            <p:ph idx="1"/>
          </p:nvPr>
        </p:nvSpPr>
        <p:spPr/>
        <p:txBody>
          <a:bodyPr/>
          <a:lstStyle/>
          <a:p>
            <a:r>
              <a:rPr lang="en-US" dirty="0"/>
              <a:t>LVOOP</a:t>
            </a:r>
            <a:r>
              <a:rPr lang="en-US" baseline="0" dirty="0"/>
              <a:t> is great for splitting code into small pieces</a:t>
            </a:r>
          </a:p>
          <a:p>
            <a:r>
              <a:rPr lang="en-US" dirty="0"/>
              <a:t>BUT reorganization of all those files can be painful in source control</a:t>
            </a:r>
          </a:p>
          <a:p>
            <a:r>
              <a:rPr lang="en-US" dirty="0"/>
              <a:t>Give yourself two versions to throw away</a:t>
            </a:r>
          </a:p>
          <a:p>
            <a:endParaRPr lang="en-US" dirty="0"/>
          </a:p>
          <a:p>
            <a:r>
              <a:rPr lang="en-US" dirty="0"/>
              <a:t>Remember: Commit the .lvproj, .lvlib, and .lvclass files as well as VIs!</a:t>
            </a:r>
          </a:p>
        </p:txBody>
      </p:sp>
    </p:spTree>
    <p:extLst>
      <p:ext uri="{BB962C8B-B14F-4D97-AF65-F5344CB8AC3E}">
        <p14:creationId xmlns:p14="http://schemas.microsoft.com/office/powerpoint/2010/main" val="51724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DB776-3DF9-4DB9-B3F5-0D70F31304C8}"/>
              </a:ext>
            </a:extLst>
          </p:cNvPr>
          <p:cNvSpPr>
            <a:spLocks noGrp="1"/>
          </p:cNvSpPr>
          <p:nvPr>
            <p:ph type="body" sz="quarter" idx="10"/>
          </p:nvPr>
        </p:nvSpPr>
        <p:spPr/>
        <p:txBody>
          <a:bodyPr/>
          <a:lstStyle/>
          <a:p>
            <a:r>
              <a:rPr lang="en-US" dirty="0"/>
              <a:t>5) Communication with the Team</a:t>
            </a:r>
          </a:p>
        </p:txBody>
      </p:sp>
    </p:spTree>
    <p:extLst>
      <p:ext uri="{BB962C8B-B14F-4D97-AF65-F5344CB8AC3E}">
        <p14:creationId xmlns:p14="http://schemas.microsoft.com/office/powerpoint/2010/main" val="346374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5A01-A6D5-46A6-8D56-2ACCD3A5F1B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ED51BF5-07B5-4BA4-BA4B-C6DB8B3A3B4A}"/>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 </a:t>
            </a:r>
          </a:p>
        </p:txBody>
      </p:sp>
    </p:spTree>
    <p:extLst>
      <p:ext uri="{BB962C8B-B14F-4D97-AF65-F5344CB8AC3E}">
        <p14:creationId xmlns:p14="http://schemas.microsoft.com/office/powerpoint/2010/main" val="193098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9F55-2B4C-4867-9333-7A4F5DF58C17}"/>
              </a:ext>
            </a:extLst>
          </p:cNvPr>
          <p:cNvSpPr>
            <a:spLocks noGrp="1"/>
          </p:cNvSpPr>
          <p:nvPr>
            <p:ph type="title"/>
          </p:nvPr>
        </p:nvSpPr>
        <p:spPr/>
        <p:txBody>
          <a:bodyPr/>
          <a:lstStyle/>
          <a:p>
            <a:r>
              <a:rPr lang="en-US" dirty="0"/>
              <a:t>Communicate</a:t>
            </a:r>
          </a:p>
        </p:txBody>
      </p:sp>
      <p:sp>
        <p:nvSpPr>
          <p:cNvPr id="4" name="Content Placeholder 3">
            <a:extLst>
              <a:ext uri="{FF2B5EF4-FFF2-40B4-BE49-F238E27FC236}">
                <a16:creationId xmlns:a16="http://schemas.microsoft.com/office/drawing/2014/main" id="{603A4CE1-A81C-4CEC-BC5B-1E9A81C40F2A}"/>
              </a:ext>
            </a:extLst>
          </p:cNvPr>
          <p:cNvSpPr>
            <a:spLocks noGrp="1"/>
          </p:cNvSpPr>
          <p:nvPr>
            <p:ph idx="1"/>
          </p:nvPr>
        </p:nvSpPr>
        <p:spPr/>
        <p:txBody>
          <a:bodyPr/>
          <a:lstStyle/>
          <a:p>
            <a:r>
              <a:rPr lang="en-US" dirty="0"/>
              <a:t>Developers</a:t>
            </a:r>
            <a:r>
              <a:rPr lang="en-US" baseline="0" dirty="0"/>
              <a:t> should know what to work on</a:t>
            </a:r>
          </a:p>
          <a:p>
            <a:pPr lvl="1"/>
            <a:r>
              <a:rPr lang="en-US" dirty="0"/>
              <a:t>Duplicate efforts are</a:t>
            </a:r>
            <a:r>
              <a:rPr lang="en-US" baseline="0" dirty="0"/>
              <a:t> a common cause of conflicts</a:t>
            </a:r>
          </a:p>
          <a:p>
            <a:r>
              <a:rPr lang="en-US" dirty="0"/>
              <a:t>Need a collaboration tool</a:t>
            </a:r>
          </a:p>
          <a:p>
            <a:pPr lvl="1"/>
            <a:r>
              <a:rPr lang="en-US" dirty="0"/>
              <a:t>Work backlog</a:t>
            </a:r>
          </a:p>
          <a:p>
            <a:pPr lvl="1"/>
            <a:r>
              <a:rPr lang="en-US" dirty="0"/>
              <a:t>Task assignments</a:t>
            </a:r>
          </a:p>
          <a:p>
            <a:pPr lvl="1"/>
            <a:r>
              <a:rPr lang="en-US" dirty="0"/>
              <a:t>Linked to code!</a:t>
            </a:r>
          </a:p>
          <a:p>
            <a:r>
              <a:rPr lang="en-US" baseline="0" dirty="0"/>
              <a:t>No, the answer is not a</a:t>
            </a:r>
            <a:r>
              <a:rPr lang="en-US" dirty="0"/>
              <a:t>n excel doc on the network share</a:t>
            </a:r>
            <a:endParaRPr lang="en-US" baseline="0" dirty="0"/>
          </a:p>
          <a:p>
            <a:pPr lvl="0"/>
            <a:endParaRPr lang="en-US" dirty="0"/>
          </a:p>
        </p:txBody>
      </p:sp>
    </p:spTree>
    <p:extLst>
      <p:ext uri="{BB962C8B-B14F-4D97-AF65-F5344CB8AC3E}">
        <p14:creationId xmlns:p14="http://schemas.microsoft.com/office/powerpoint/2010/main" val="31377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094-A90F-4CA4-82C7-E1CC8A7AC520}"/>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4C114D6-9D5A-4EFE-9DAF-B65B9799D73A}"/>
              </a:ext>
            </a:extLst>
          </p:cNvPr>
          <p:cNvSpPr>
            <a:spLocks noGrp="1"/>
          </p:cNvSpPr>
          <p:nvPr>
            <p:ph idx="1"/>
          </p:nvPr>
        </p:nvSpPr>
        <p:spPr/>
        <p:txBody>
          <a:bodyPr/>
          <a:lstStyle/>
          <a:p>
            <a:r>
              <a:rPr lang="en-US" dirty="0"/>
              <a:t>Create Issues in GitHub</a:t>
            </a:r>
          </a:p>
          <a:p>
            <a:r>
              <a:rPr lang="en-US" dirty="0"/>
              <a:t>Assign Issues</a:t>
            </a:r>
          </a:p>
          <a:p>
            <a:endParaRPr lang="en-US" dirty="0"/>
          </a:p>
        </p:txBody>
      </p:sp>
    </p:spTree>
    <p:extLst>
      <p:ext uri="{BB962C8B-B14F-4D97-AF65-F5344CB8AC3E}">
        <p14:creationId xmlns:p14="http://schemas.microsoft.com/office/powerpoint/2010/main" val="177942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E27E-E1B8-40BE-9059-AAA24D616ABA}"/>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0C892EE3-DBD7-43C9-B46D-4CE321AF5322}"/>
              </a:ext>
            </a:extLst>
          </p:cNvPr>
          <p:cNvSpPr>
            <a:spLocks noGrp="1"/>
          </p:cNvSpPr>
          <p:nvPr>
            <p:ph idx="1"/>
          </p:nvPr>
        </p:nvSpPr>
        <p:spPr/>
        <p:txBody>
          <a:bodyPr/>
          <a:lstStyle/>
          <a:p>
            <a:r>
              <a:rPr lang="en-US" dirty="0"/>
              <a:t>Leverage LabVIEW Bookmarks</a:t>
            </a:r>
          </a:p>
          <a:p>
            <a:r>
              <a:rPr lang="en-US" dirty="0"/>
              <a:t>Include comments in the code anywhere style was violated</a:t>
            </a:r>
          </a:p>
        </p:txBody>
      </p:sp>
      <p:pic>
        <p:nvPicPr>
          <p:cNvPr id="5" name="Picture 4">
            <a:extLst>
              <a:ext uri="{FF2B5EF4-FFF2-40B4-BE49-F238E27FC236}">
                <a16:creationId xmlns:a16="http://schemas.microsoft.com/office/drawing/2014/main" id="{EE995DDD-6488-421B-A693-0D85F20B28A8}"/>
              </a:ext>
            </a:extLst>
          </p:cNvPr>
          <p:cNvPicPr>
            <a:picLocks noChangeAspect="1"/>
          </p:cNvPicPr>
          <p:nvPr/>
        </p:nvPicPr>
        <p:blipFill>
          <a:blip r:embed="rId2"/>
          <a:stretch>
            <a:fillRect/>
          </a:stretch>
        </p:blipFill>
        <p:spPr>
          <a:xfrm>
            <a:off x="637777" y="2830264"/>
            <a:ext cx="5527040" cy="2750448"/>
          </a:xfrm>
          <a:prstGeom prst="rect">
            <a:avLst/>
          </a:prstGeom>
        </p:spPr>
      </p:pic>
      <p:pic>
        <p:nvPicPr>
          <p:cNvPr id="6" name="Picture 5">
            <a:extLst>
              <a:ext uri="{FF2B5EF4-FFF2-40B4-BE49-F238E27FC236}">
                <a16:creationId xmlns:a16="http://schemas.microsoft.com/office/drawing/2014/main" id="{CB944F5F-65F3-4296-8EA1-72724541EA6C}"/>
              </a:ext>
            </a:extLst>
          </p:cNvPr>
          <p:cNvPicPr>
            <a:picLocks noChangeAspect="1"/>
          </p:cNvPicPr>
          <p:nvPr/>
        </p:nvPicPr>
        <p:blipFill>
          <a:blip r:embed="rId3"/>
          <a:stretch>
            <a:fillRect/>
          </a:stretch>
        </p:blipFill>
        <p:spPr>
          <a:xfrm>
            <a:off x="6191163" y="2985332"/>
            <a:ext cx="5763939" cy="2380856"/>
          </a:xfrm>
          <a:prstGeom prst="rect">
            <a:avLst/>
          </a:prstGeom>
        </p:spPr>
      </p:pic>
    </p:spTree>
    <p:extLst>
      <p:ext uri="{BB962C8B-B14F-4D97-AF65-F5344CB8AC3E}">
        <p14:creationId xmlns:p14="http://schemas.microsoft.com/office/powerpoint/2010/main" val="378647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1600-3FEC-4176-B6B5-97D059533C96}"/>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46D8FD00-AE0A-401D-B8F1-7A6435F1ACED}"/>
              </a:ext>
            </a:extLst>
          </p:cNvPr>
          <p:cNvSpPr>
            <a:spLocks noGrp="1"/>
          </p:cNvSpPr>
          <p:nvPr>
            <p:ph idx="1"/>
          </p:nvPr>
        </p:nvSpPr>
        <p:spPr/>
        <p:txBody>
          <a:bodyPr/>
          <a:lstStyle/>
          <a:p>
            <a:pPr rtl="0" eaLnBrk="1" fontAlgn="auto" latinLnBrk="0" hangingPunct="1"/>
            <a:r>
              <a:rPr lang="en-US" dirty="0">
                <a:cs typeface="Univers LT Std 45 Light"/>
              </a:rPr>
              <a:t>Include useful commit comments in source control</a:t>
            </a:r>
            <a:endParaRPr lang="en-US" dirty="0"/>
          </a:p>
          <a:p>
            <a:pPr rtl="0" eaLnBrk="1" fontAlgn="auto" latinLnBrk="0" hangingPunct="1"/>
            <a:r>
              <a:rPr lang="en-US" dirty="0">
                <a:cs typeface="Univers LT Std 45 Light"/>
              </a:rPr>
              <a:t>Keep commits small and atomic</a:t>
            </a:r>
            <a:endParaRPr lang="en-US" dirty="0">
              <a:effectLst/>
            </a:endParaRPr>
          </a:p>
          <a:p>
            <a:pPr rtl="0" eaLnBrk="1" fontAlgn="auto" latinLnBrk="0" hangingPunct="1"/>
            <a:r>
              <a:rPr lang="en-US" dirty="0">
                <a:cs typeface="Univers LT Std 45 Light"/>
              </a:rPr>
              <a:t>Link features/bug fixes to your commits</a:t>
            </a:r>
            <a:endParaRPr lang="en-US" dirty="0">
              <a:effectLst/>
            </a:endParaRPr>
          </a:p>
        </p:txBody>
      </p:sp>
    </p:spTree>
    <p:extLst>
      <p:ext uri="{BB962C8B-B14F-4D97-AF65-F5344CB8AC3E}">
        <p14:creationId xmlns:p14="http://schemas.microsoft.com/office/powerpoint/2010/main" val="1837927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FD1-C01F-4ACD-92AB-C44606829D86}"/>
              </a:ext>
            </a:extLst>
          </p:cNvPr>
          <p:cNvSpPr>
            <a:spLocks noGrp="1"/>
          </p:cNvSpPr>
          <p:nvPr>
            <p:ph type="body" sz="quarter" idx="10"/>
          </p:nvPr>
        </p:nvSpPr>
        <p:spPr/>
        <p:txBody>
          <a:bodyPr/>
          <a:lstStyle/>
          <a:p>
            <a:r>
              <a:rPr lang="en-US" dirty="0"/>
              <a:t> 6) Standard Flow</a:t>
            </a:r>
          </a:p>
        </p:txBody>
      </p:sp>
    </p:spTree>
    <p:extLst>
      <p:ext uri="{BB962C8B-B14F-4D97-AF65-F5344CB8AC3E}">
        <p14:creationId xmlns:p14="http://schemas.microsoft.com/office/powerpoint/2010/main" val="1172940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Tree>
    <p:extLst>
      <p:ext uri="{BB962C8B-B14F-4D97-AF65-F5344CB8AC3E}">
        <p14:creationId xmlns:p14="http://schemas.microsoft.com/office/powerpoint/2010/main" val="344668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1" name="TextBox 20"/>
          <p:cNvSpPr txBox="1"/>
          <p:nvPr/>
        </p:nvSpPr>
        <p:spPr>
          <a:xfrm>
            <a:off x="2372866" y="4685295"/>
            <a:ext cx="8721012" cy="748795"/>
          </a:xfrm>
          <a:prstGeom prst="rect">
            <a:avLst/>
          </a:prstGeom>
          <a:noFill/>
        </p:spPr>
        <p:txBody>
          <a:bodyPr wrap="square" lIns="0" rIns="0" rtlCol="0">
            <a:spAutoFit/>
          </a:bodyPr>
          <a:lstStyle/>
          <a:p>
            <a:r>
              <a:rPr lang="en-US" sz="2133" dirty="0"/>
              <a:t>All work is done to resolve one or more issues</a:t>
            </a:r>
          </a:p>
          <a:p>
            <a:r>
              <a:rPr lang="en-US" sz="2133" dirty="0"/>
              <a:t>Issues must be defined and assigned before working on the issue</a:t>
            </a:r>
          </a:p>
        </p:txBody>
      </p:sp>
      <p:sp>
        <p:nvSpPr>
          <p:cNvPr id="20" name="Rectangle: Rounded Corners 19"/>
          <p:cNvSpPr/>
          <p:nvPr/>
        </p:nvSpPr>
        <p:spPr>
          <a:xfrm>
            <a:off x="2189585" y="4540900"/>
            <a:ext cx="8161175" cy="1020147"/>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3" name="Straight Connector 22"/>
          <p:cNvCxnSpPr/>
          <p:nvPr/>
        </p:nvCxnSpPr>
        <p:spPr>
          <a:xfrm>
            <a:off x="109422"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38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6" y="4547741"/>
            <a:ext cx="8137479" cy="1405256"/>
          </a:xfrm>
          <a:prstGeom prst="rect">
            <a:avLst/>
          </a:prstGeom>
          <a:noFill/>
        </p:spPr>
        <p:txBody>
          <a:bodyPr wrap="square" lIns="0" rIns="0" rtlCol="0">
            <a:spAutoFit/>
          </a:bodyPr>
          <a:lstStyle/>
          <a:p>
            <a:r>
              <a:rPr lang="en-US" sz="2133" dirty="0"/>
              <a:t>Developer creates a new branch from master</a:t>
            </a:r>
          </a:p>
          <a:p>
            <a:r>
              <a:rPr lang="en-US" sz="2133" dirty="0"/>
              <a:t>Issue(s) moved to In Work state in project</a:t>
            </a:r>
          </a:p>
          <a:p>
            <a:r>
              <a:rPr lang="en-US" sz="2133" dirty="0"/>
              <a:t>All work happens in a branch, </a:t>
            </a:r>
            <a:r>
              <a:rPr lang="en-US" sz="2133" b="1" dirty="0"/>
              <a:t>never</a:t>
            </a:r>
            <a:r>
              <a:rPr lang="en-US" sz="2133" dirty="0"/>
              <a:t> in master</a:t>
            </a:r>
          </a:p>
          <a:p>
            <a:r>
              <a:rPr lang="en-US" sz="2133" dirty="0"/>
              <a:t>Branches are short-lived</a:t>
            </a:r>
          </a:p>
        </p:txBody>
      </p:sp>
      <p:sp>
        <p:nvSpPr>
          <p:cNvPr id="21" name="Rectangle: Rounded Corners 20"/>
          <p:cNvSpPr/>
          <p:nvPr/>
        </p:nvSpPr>
        <p:spPr>
          <a:xfrm>
            <a:off x="2189585" y="4540899"/>
            <a:ext cx="8161175" cy="1443133"/>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8" name="Straight Connector 27"/>
          <p:cNvCxnSpPr/>
          <p:nvPr/>
        </p:nvCxnSpPr>
        <p:spPr>
          <a:xfrm>
            <a:off x="1473733" y="3851077"/>
            <a:ext cx="1728648"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04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41045" cy="1077026"/>
          </a:xfrm>
          <a:prstGeom prst="rect">
            <a:avLst/>
          </a:prstGeom>
          <a:noFill/>
        </p:spPr>
        <p:txBody>
          <a:bodyPr wrap="square" lIns="0" rIns="0" rtlCol="0">
            <a:spAutoFit/>
          </a:bodyPr>
          <a:lstStyle/>
          <a:p>
            <a:r>
              <a:rPr lang="en-US" sz="2133" dirty="0"/>
              <a:t>Developer makes frequent commits to their branch</a:t>
            </a:r>
          </a:p>
          <a:p>
            <a:r>
              <a:rPr lang="en-US" sz="2133" dirty="0"/>
              <a:t>Continuous Integration server builds and tests each commit</a:t>
            </a:r>
          </a:p>
          <a:p>
            <a:r>
              <a:rPr lang="en-US" sz="2133" dirty="0"/>
              <a:t>Master branch remains untouched</a:t>
            </a:r>
          </a:p>
        </p:txBody>
      </p:sp>
      <p:sp>
        <p:nvSpPr>
          <p:cNvPr id="21" name="Rectangle: Rounded Corners 20"/>
          <p:cNvSpPr/>
          <p:nvPr/>
        </p:nvSpPr>
        <p:spPr>
          <a:xfrm>
            <a:off x="2189585" y="4540899"/>
            <a:ext cx="8161175" cy="1114839"/>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5" name="Straight Connector 24"/>
          <p:cNvCxnSpPr/>
          <p:nvPr/>
        </p:nvCxnSpPr>
        <p:spPr>
          <a:xfrm>
            <a:off x="3356233" y="3851077"/>
            <a:ext cx="157149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3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53485" cy="2061718"/>
          </a:xfrm>
          <a:prstGeom prst="rect">
            <a:avLst/>
          </a:prstGeom>
          <a:noFill/>
        </p:spPr>
        <p:txBody>
          <a:bodyPr wrap="square" lIns="0" rIns="0" rtlCol="0">
            <a:spAutoFit/>
          </a:bodyPr>
          <a:lstStyle/>
          <a:p>
            <a:r>
              <a:rPr lang="en-US" sz="2133" dirty="0"/>
              <a:t>Once ready for review, developer makes a pull request</a:t>
            </a:r>
          </a:p>
          <a:p>
            <a:r>
              <a:rPr lang="en-US" sz="2133" dirty="0"/>
              <a:t>Moved to ‘Pending Review’ state in project</a:t>
            </a:r>
          </a:p>
          <a:p>
            <a:r>
              <a:rPr lang="en-US" sz="2133" dirty="0"/>
              <a:t>CI server validates branch:</a:t>
            </a:r>
          </a:p>
          <a:p>
            <a:pPr marL="380990" indent="-380990">
              <a:buFont typeface="Arial" panose="020B0604020202020204" pitchFamily="34" charset="0"/>
              <a:buChar char="•"/>
            </a:pPr>
            <a:r>
              <a:rPr lang="en-US" sz="2133" dirty="0"/>
              <a:t>Builds without error</a:t>
            </a:r>
          </a:p>
          <a:p>
            <a:pPr marL="380990" indent="-380990">
              <a:buFont typeface="Arial" panose="020B0604020202020204" pitchFamily="34" charset="0"/>
              <a:buChar char="•"/>
            </a:pPr>
            <a:r>
              <a:rPr lang="en-US" sz="2133" dirty="0"/>
              <a:t>Passes all unit tests</a:t>
            </a:r>
          </a:p>
          <a:p>
            <a:pPr marL="380990" indent="-380990">
              <a:buFont typeface="Arial" panose="020B0604020202020204" pitchFamily="34" charset="0"/>
              <a:buChar char="•"/>
            </a:pPr>
            <a:r>
              <a:rPr lang="en-US" sz="2133" dirty="0"/>
              <a:t>Passes all integration tests</a:t>
            </a:r>
          </a:p>
        </p:txBody>
      </p:sp>
      <p:sp>
        <p:nvSpPr>
          <p:cNvPr id="21" name="Rectangle: Rounded Corners 20"/>
          <p:cNvSpPr/>
          <p:nvPr/>
        </p:nvSpPr>
        <p:spPr>
          <a:xfrm>
            <a:off x="2189585" y="4540899"/>
            <a:ext cx="8161175" cy="2149488"/>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4949839" y="3851077"/>
            <a:ext cx="2091664"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56DE2E-2934-47B5-A128-6965AF8C43BE}"/>
              </a:ext>
            </a:extLst>
          </p:cNvPr>
          <p:cNvSpPr>
            <a:spLocks noGrp="1"/>
          </p:cNvSpPr>
          <p:nvPr>
            <p:ph type="body" sz="quarter" idx="10"/>
          </p:nvPr>
        </p:nvSpPr>
        <p:spPr/>
        <p:txBody>
          <a:bodyPr/>
          <a:lstStyle/>
          <a:p>
            <a:r>
              <a:rPr lang="en-US" dirty="0"/>
              <a:t>1) Use Source Control</a:t>
            </a:r>
          </a:p>
        </p:txBody>
      </p:sp>
    </p:spTree>
    <p:extLst>
      <p:ext uri="{BB962C8B-B14F-4D97-AF65-F5344CB8AC3E}">
        <p14:creationId xmlns:p14="http://schemas.microsoft.com/office/powerpoint/2010/main" val="108120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077026"/>
          </a:xfrm>
          <a:prstGeom prst="rect">
            <a:avLst/>
          </a:prstGeom>
          <a:noFill/>
        </p:spPr>
        <p:txBody>
          <a:bodyPr wrap="square" lIns="0" rIns="0" rtlCol="0">
            <a:spAutoFit/>
          </a:bodyPr>
          <a:lstStyle/>
          <a:p>
            <a:r>
              <a:rPr lang="en-US" sz="2133" dirty="0"/>
              <a:t>Pull requests must be reviewed by at least one other contributor</a:t>
            </a:r>
          </a:p>
          <a:p>
            <a:r>
              <a:rPr lang="en-US" sz="2133" dirty="0"/>
              <a:t>Reviewer validates that all issues are resolved</a:t>
            </a:r>
          </a:p>
          <a:p>
            <a:r>
              <a:rPr lang="en-US" sz="2133" dirty="0"/>
              <a:t>Reviewer may request changes or clarifications from developer</a:t>
            </a:r>
          </a:p>
        </p:txBody>
      </p:sp>
      <p:sp>
        <p:nvSpPr>
          <p:cNvPr id="21" name="Rectangle: Rounded Corners 20"/>
          <p:cNvSpPr/>
          <p:nvPr/>
        </p:nvSpPr>
        <p:spPr>
          <a:xfrm>
            <a:off x="2189585" y="4540900"/>
            <a:ext cx="8161175" cy="1189485"/>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7187542" y="3851077"/>
            <a:ext cx="129875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2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405256"/>
          </a:xfrm>
          <a:prstGeom prst="rect">
            <a:avLst/>
          </a:prstGeom>
          <a:noFill/>
        </p:spPr>
        <p:txBody>
          <a:bodyPr wrap="square" lIns="0" rIns="0" rtlCol="0">
            <a:spAutoFit/>
          </a:bodyPr>
          <a:lstStyle/>
          <a:p>
            <a:r>
              <a:rPr lang="en-US" sz="2133" dirty="0"/>
              <a:t>Pull request can be merged into master if and only if:</a:t>
            </a:r>
          </a:p>
          <a:p>
            <a:pPr marL="380990" indent="-380990">
              <a:buFont typeface="Arial" panose="020B0604020202020204" pitchFamily="34" charset="0"/>
              <a:buChar char="•"/>
            </a:pPr>
            <a:r>
              <a:rPr lang="en-US" sz="2133" dirty="0"/>
              <a:t>Passes all tests and builds with no errors</a:t>
            </a:r>
          </a:p>
          <a:p>
            <a:pPr marL="380990" indent="-380990">
              <a:buFont typeface="Arial" panose="020B0604020202020204" pitchFamily="34" charset="0"/>
              <a:buChar char="•"/>
            </a:pPr>
            <a:r>
              <a:rPr lang="en-US" sz="2133" dirty="0"/>
              <a:t>Has been approved by at least one other contributor</a:t>
            </a:r>
          </a:p>
          <a:p>
            <a:pPr marL="380990" indent="-380990">
              <a:buFont typeface="Arial" panose="020B0604020202020204" pitchFamily="34" charset="0"/>
              <a:buChar char="•"/>
            </a:pPr>
            <a:r>
              <a:rPr lang="en-US" sz="2133" dirty="0"/>
              <a:t>Has all merge conflicts with master resolved</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8520361" y="3851077"/>
            <a:ext cx="2091665"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82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89"/>
            <a:ext cx="7853485" cy="1405256"/>
          </a:xfrm>
          <a:prstGeom prst="rect">
            <a:avLst/>
          </a:prstGeom>
          <a:noFill/>
        </p:spPr>
        <p:txBody>
          <a:bodyPr wrap="square" lIns="0" rIns="0" rtlCol="0">
            <a:spAutoFit/>
          </a:bodyPr>
          <a:lstStyle/>
          <a:p>
            <a:r>
              <a:rPr lang="en-US" sz="2133" dirty="0"/>
              <a:t>Once pull request is merged: </a:t>
            </a:r>
          </a:p>
          <a:p>
            <a:pPr marL="380990" indent="-380990">
              <a:buFont typeface="Arial" panose="020B0604020202020204" pitchFamily="34" charset="0"/>
              <a:buChar char="•"/>
            </a:pPr>
            <a:r>
              <a:rPr lang="en-US" sz="2133" dirty="0"/>
              <a:t>Close all addressed issues</a:t>
            </a:r>
          </a:p>
          <a:p>
            <a:pPr marL="380990" indent="-380990">
              <a:buFont typeface="Arial" panose="020B0604020202020204" pitchFamily="34" charset="0"/>
              <a:buChar char="•"/>
            </a:pPr>
            <a:r>
              <a:rPr lang="en-US" sz="2133" dirty="0"/>
              <a:t>Delete issue branch</a:t>
            </a:r>
          </a:p>
          <a:p>
            <a:pPr marL="380990" indent="-380990">
              <a:buFont typeface="Arial" panose="020B0604020202020204" pitchFamily="34" charset="0"/>
              <a:buChar char="•"/>
            </a:pPr>
            <a:r>
              <a:rPr lang="en-US" sz="2133" dirty="0"/>
              <a:t>Mark as Done in project</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10883206"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7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D82A-A038-4B9B-AA29-441E47E3625C}"/>
              </a:ext>
            </a:extLst>
          </p:cNvPr>
          <p:cNvSpPr>
            <a:spLocks noGrp="1"/>
          </p:cNvSpPr>
          <p:nvPr>
            <p:ph type="title"/>
          </p:nvPr>
        </p:nvSpPr>
        <p:spPr/>
        <p:txBody>
          <a:bodyPr/>
          <a:lstStyle/>
          <a:p>
            <a:r>
              <a:rPr lang="en-US" dirty="0"/>
              <a:t>GitFlow</a:t>
            </a:r>
          </a:p>
        </p:txBody>
      </p:sp>
      <p:pic>
        <p:nvPicPr>
          <p:cNvPr id="1026" name="Picture 2" descr="GitFlow release branch">
            <a:extLst>
              <a:ext uri="{FF2B5EF4-FFF2-40B4-BE49-F238E27FC236}">
                <a16:creationId xmlns:a16="http://schemas.microsoft.com/office/drawing/2014/main" id="{E1AE1217-ED7D-4E2E-8EAF-C435D555BE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1693" y="717216"/>
            <a:ext cx="3650695" cy="52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2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493CE-82E9-4D19-A602-1C838CC5E2E2}"/>
              </a:ext>
            </a:extLst>
          </p:cNvPr>
          <p:cNvSpPr>
            <a:spLocks noGrp="1"/>
          </p:cNvSpPr>
          <p:nvPr>
            <p:ph type="body" sz="quarter" idx="10"/>
          </p:nvPr>
        </p:nvSpPr>
        <p:spPr/>
        <p:txBody>
          <a:bodyPr/>
          <a:lstStyle/>
          <a:p>
            <a:r>
              <a:rPr lang="en-US" dirty="0"/>
              <a:t>7) Use Continuous integration</a:t>
            </a:r>
          </a:p>
        </p:txBody>
      </p:sp>
    </p:spTree>
    <p:extLst>
      <p:ext uri="{BB962C8B-B14F-4D97-AF65-F5344CB8AC3E}">
        <p14:creationId xmlns:p14="http://schemas.microsoft.com/office/powerpoint/2010/main" val="984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C211-9144-44E1-BAA9-944801BD9875}"/>
              </a:ext>
            </a:extLst>
          </p:cNvPr>
          <p:cNvSpPr>
            <a:spLocks noGrp="1"/>
          </p:cNvSpPr>
          <p:nvPr>
            <p:ph type="title"/>
          </p:nvPr>
        </p:nvSpPr>
        <p:spPr/>
        <p:txBody>
          <a:bodyPr/>
          <a:lstStyle/>
          <a:p>
            <a:r>
              <a:rPr lang="en-US" dirty="0"/>
              <a:t>Automation - Test</a:t>
            </a:r>
          </a:p>
        </p:txBody>
      </p:sp>
      <p:sp>
        <p:nvSpPr>
          <p:cNvPr id="3" name="Content Placeholder 2">
            <a:extLst>
              <a:ext uri="{FF2B5EF4-FFF2-40B4-BE49-F238E27FC236}">
                <a16:creationId xmlns:a16="http://schemas.microsoft.com/office/drawing/2014/main" id="{55EDBCE2-C614-46B0-8074-B150EE3DE8D3}"/>
              </a:ext>
            </a:extLst>
          </p:cNvPr>
          <p:cNvSpPr>
            <a:spLocks noGrp="1"/>
          </p:cNvSpPr>
          <p:nvPr>
            <p:ph idx="1"/>
          </p:nvPr>
        </p:nvSpPr>
        <p:spPr/>
        <p:txBody>
          <a:bodyPr/>
          <a:lstStyle/>
          <a:p>
            <a:r>
              <a:rPr lang="en-US" dirty="0"/>
              <a:t>Source control providers include hooks to continuous integration services</a:t>
            </a:r>
          </a:p>
          <a:p>
            <a:r>
              <a:rPr lang="en-US" dirty="0"/>
              <a:t>Automatically run all build/test operations on every commit</a:t>
            </a:r>
          </a:p>
          <a:p>
            <a:r>
              <a:rPr lang="en-US" dirty="0"/>
              <a:t>Track unit test results to a particular commit of files</a:t>
            </a:r>
          </a:p>
          <a:p>
            <a:pPr lvl="1"/>
            <a:r>
              <a:rPr lang="en-US" dirty="0"/>
              <a:t>Make sure that you didn’t break it</a:t>
            </a:r>
          </a:p>
          <a:p>
            <a:r>
              <a:rPr lang="en-US" dirty="0"/>
              <a:t>Require commit to pass all tests </a:t>
            </a:r>
            <a:r>
              <a:rPr lang="en-US" b="1" dirty="0"/>
              <a:t>before</a:t>
            </a:r>
            <a:r>
              <a:rPr lang="en-US" dirty="0"/>
              <a:t> it can be merged</a:t>
            </a:r>
          </a:p>
          <a:p>
            <a:pPr lvl="1"/>
            <a:r>
              <a:rPr lang="en-US" dirty="0"/>
              <a:t>Prevents one developer’s mistake from hurting everyone</a:t>
            </a:r>
          </a:p>
          <a:p>
            <a:pPr lvl="2"/>
            <a:r>
              <a:rPr lang="en-US" dirty="0"/>
              <a:t>Don’t be that guy</a:t>
            </a:r>
          </a:p>
          <a:p>
            <a:pPr lvl="1"/>
            <a:endParaRPr lang="en-US" dirty="0"/>
          </a:p>
        </p:txBody>
      </p:sp>
    </p:spTree>
    <p:extLst>
      <p:ext uri="{BB962C8B-B14F-4D97-AF65-F5344CB8AC3E}">
        <p14:creationId xmlns:p14="http://schemas.microsoft.com/office/powerpoint/2010/main" val="1491476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87295-A728-4F0B-8502-79BC566BE94C}"/>
              </a:ext>
            </a:extLst>
          </p:cNvPr>
          <p:cNvSpPr>
            <a:spLocks noGrp="1"/>
          </p:cNvSpPr>
          <p:nvPr>
            <p:ph type="title"/>
          </p:nvPr>
        </p:nvSpPr>
        <p:spPr/>
        <p:txBody>
          <a:bodyPr/>
          <a:lstStyle/>
          <a:p>
            <a:r>
              <a:rPr lang="en-US" dirty="0"/>
              <a:t>Unit Testing</a:t>
            </a:r>
          </a:p>
        </p:txBody>
      </p:sp>
      <p:sp>
        <p:nvSpPr>
          <p:cNvPr id="4" name="Content Placeholder 3">
            <a:extLst>
              <a:ext uri="{FF2B5EF4-FFF2-40B4-BE49-F238E27FC236}">
                <a16:creationId xmlns:a16="http://schemas.microsoft.com/office/drawing/2014/main" id="{833FD3A4-458A-4646-A075-3B952059F271}"/>
              </a:ext>
            </a:extLst>
          </p:cNvPr>
          <p:cNvSpPr>
            <a:spLocks noGrp="1"/>
          </p:cNvSpPr>
          <p:nvPr>
            <p:ph idx="1"/>
          </p:nvPr>
        </p:nvSpPr>
        <p:spPr/>
        <p:txBody>
          <a:bodyPr/>
          <a:lstStyle/>
          <a:p>
            <a:r>
              <a:rPr lang="en-US" dirty="0">
                <a:solidFill>
                  <a:srgbClr val="FF0000"/>
                </a:solidFill>
              </a:rPr>
              <a:t>Add the summary slide from the Unit Test Chapter</a:t>
            </a:r>
          </a:p>
        </p:txBody>
      </p:sp>
    </p:spTree>
    <p:extLst>
      <p:ext uri="{BB962C8B-B14F-4D97-AF65-F5344CB8AC3E}">
        <p14:creationId xmlns:p14="http://schemas.microsoft.com/office/powerpoint/2010/main" val="275662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5610" b="-1"/>
          <a:stretch/>
        </p:blipFill>
        <p:spPr>
          <a:xfrm>
            <a:off x="5222240" y="3509825"/>
            <a:ext cx="6868705" cy="3121185"/>
          </a:xfrm>
          <a:prstGeom prst="rect">
            <a:avLst/>
          </a:prstGeom>
        </p:spPr>
      </p:pic>
      <p:sp>
        <p:nvSpPr>
          <p:cNvPr id="2" name="Title 1"/>
          <p:cNvSpPr>
            <a:spLocks noGrp="1"/>
          </p:cNvSpPr>
          <p:nvPr>
            <p:ph type="title"/>
          </p:nvPr>
        </p:nvSpPr>
        <p:spPr/>
        <p:txBody>
          <a:bodyPr/>
          <a:lstStyle/>
          <a:p>
            <a:r>
              <a:rPr lang="en-US" dirty="0"/>
              <a:t>Automation - Pipelines</a:t>
            </a:r>
          </a:p>
        </p:txBody>
      </p:sp>
      <p:sp>
        <p:nvSpPr>
          <p:cNvPr id="3" name="Content Placeholder 2"/>
          <p:cNvSpPr>
            <a:spLocks noGrp="1"/>
          </p:cNvSpPr>
          <p:nvPr>
            <p:ph idx="1"/>
          </p:nvPr>
        </p:nvSpPr>
        <p:spPr>
          <a:xfrm>
            <a:off x="637778" y="1035320"/>
            <a:ext cx="10887473" cy="4949008"/>
          </a:xfrm>
        </p:spPr>
        <p:txBody>
          <a:bodyPr/>
          <a:lstStyle/>
          <a:p>
            <a:r>
              <a:rPr lang="en-US" dirty="0"/>
              <a:t>One job, many stages</a:t>
            </a:r>
          </a:p>
          <a:p>
            <a:r>
              <a:rPr lang="en-US" dirty="0"/>
              <a:t>Build process as code</a:t>
            </a:r>
          </a:p>
          <a:p>
            <a:pPr lvl="1"/>
            <a:r>
              <a:rPr lang="en-US" dirty="0"/>
              <a:t>Can reuse same pipeline across many projects</a:t>
            </a:r>
          </a:p>
          <a:p>
            <a:pPr lvl="1"/>
            <a:r>
              <a:rPr lang="en-US" dirty="0"/>
              <a:t>Can extend with shared libraries</a:t>
            </a:r>
          </a:p>
          <a:p>
            <a:pPr lvl="2"/>
            <a:r>
              <a:rPr lang="en-US" dirty="0"/>
              <a:t>Build VI Package, Run UTF Tests, etc.</a:t>
            </a:r>
          </a:p>
          <a:p>
            <a:pPr lvl="2"/>
            <a:r>
              <a:rPr lang="en-US" dirty="0"/>
              <a:t>Each method is exposed as a simple pipeline step</a:t>
            </a:r>
          </a:p>
          <a:p>
            <a:pPr lvl="2"/>
            <a:r>
              <a:rPr lang="en-US" dirty="0"/>
              <a:t>Can make command line calls</a:t>
            </a:r>
          </a:p>
          <a:p>
            <a:pPr lvl="2"/>
            <a:endParaRPr lang="en-US" dirty="0"/>
          </a:p>
        </p:txBody>
      </p:sp>
    </p:spTree>
    <p:extLst>
      <p:ext uri="{BB962C8B-B14F-4D97-AF65-F5344CB8AC3E}">
        <p14:creationId xmlns:p14="http://schemas.microsoft.com/office/powerpoint/2010/main" val="1199876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9DA7-670A-4FCD-87C5-B562598DDA05}"/>
              </a:ext>
            </a:extLst>
          </p:cNvPr>
          <p:cNvSpPr>
            <a:spLocks noGrp="1"/>
          </p:cNvSpPr>
          <p:nvPr>
            <p:ph type="title"/>
          </p:nvPr>
        </p:nvSpPr>
        <p:spPr/>
        <p:txBody>
          <a:bodyPr/>
          <a:lstStyle/>
          <a:p>
            <a:pPr lvl="0"/>
            <a:r>
              <a:rPr lang="en-US" dirty="0"/>
              <a:t>Last Link in a Continuous</a:t>
            </a:r>
            <a:r>
              <a:rPr lang="en-US" baseline="0" dirty="0"/>
              <a:t> Delivery Chain</a:t>
            </a:r>
            <a:endParaRPr lang="en-US" dirty="0"/>
          </a:p>
        </p:txBody>
      </p:sp>
      <p:graphicFrame>
        <p:nvGraphicFramePr>
          <p:cNvPr id="7" name="Content Placeholder 3">
            <a:extLst>
              <a:ext uri="{FF2B5EF4-FFF2-40B4-BE49-F238E27FC236}">
                <a16:creationId xmlns:a16="http://schemas.microsoft.com/office/drawing/2014/main" id="{1D3C0DD6-4B87-4479-B637-B232A0408AC5}"/>
              </a:ext>
            </a:extLst>
          </p:cNvPr>
          <p:cNvGraphicFramePr>
            <a:graphicFrameLocks/>
          </p:cNvGraphicFramePr>
          <p:nvPr>
            <p:extLst/>
          </p:nvPr>
        </p:nvGraphicFramePr>
        <p:xfrm>
          <a:off x="637117" y="1121834"/>
          <a:ext cx="8506883" cy="4435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100D6E00-77B1-4F8A-8BD9-9DC573B2FF57}"/>
              </a:ext>
            </a:extLst>
          </p:cNvPr>
          <p:cNvSpPr/>
          <p:nvPr/>
        </p:nvSpPr>
        <p:spPr>
          <a:xfrm>
            <a:off x="9923357" y="57404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SFTP</a:t>
            </a:r>
          </a:p>
        </p:txBody>
      </p:sp>
      <p:sp>
        <p:nvSpPr>
          <p:cNvPr id="9" name="Rectangle: Rounded Corners 8">
            <a:extLst>
              <a:ext uri="{FF2B5EF4-FFF2-40B4-BE49-F238E27FC236}">
                <a16:creationId xmlns:a16="http://schemas.microsoft.com/office/drawing/2014/main" id="{38D617E1-1119-410F-AC97-9638296F0EBA}"/>
              </a:ext>
            </a:extLst>
          </p:cNvPr>
          <p:cNvSpPr/>
          <p:nvPr/>
        </p:nvSpPr>
        <p:spPr>
          <a:xfrm>
            <a:off x="9936480" y="241300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Box</a:t>
            </a:r>
          </a:p>
        </p:txBody>
      </p:sp>
      <p:sp>
        <p:nvSpPr>
          <p:cNvPr id="10" name="Rectangle: Rounded Corners 9">
            <a:extLst>
              <a:ext uri="{FF2B5EF4-FFF2-40B4-BE49-F238E27FC236}">
                <a16:creationId xmlns:a16="http://schemas.microsoft.com/office/drawing/2014/main" id="{BA690972-D599-4C6A-B72E-952C3AE569CB}"/>
              </a:ext>
            </a:extLst>
          </p:cNvPr>
          <p:cNvSpPr/>
          <p:nvPr/>
        </p:nvSpPr>
        <p:spPr>
          <a:xfrm>
            <a:off x="9936480" y="425196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GitHub</a:t>
            </a:r>
          </a:p>
        </p:txBody>
      </p:sp>
      <p:sp>
        <p:nvSpPr>
          <p:cNvPr id="11" name="TextBox 10">
            <a:extLst>
              <a:ext uri="{FF2B5EF4-FFF2-40B4-BE49-F238E27FC236}">
                <a16:creationId xmlns:a16="http://schemas.microsoft.com/office/drawing/2014/main" id="{1452DE6C-7B85-4CF1-BABC-4F90B4EE9832}"/>
              </a:ext>
            </a:extLst>
          </p:cNvPr>
          <p:cNvSpPr txBox="1"/>
          <p:nvPr/>
        </p:nvSpPr>
        <p:spPr>
          <a:xfrm>
            <a:off x="10698480" y="6167120"/>
            <a:ext cx="274114" cy="420564"/>
          </a:xfrm>
          <a:prstGeom prst="rect">
            <a:avLst/>
          </a:prstGeom>
          <a:noFill/>
        </p:spPr>
        <p:txBody>
          <a:bodyPr wrap="none" lIns="0" rIns="0" rtlCol="0">
            <a:spAutoFit/>
          </a:bodyPr>
          <a:lstStyle/>
          <a:p>
            <a:r>
              <a:rPr lang="en-US" sz="2133" dirty="0"/>
              <a:t>…</a:t>
            </a:r>
          </a:p>
        </p:txBody>
      </p:sp>
    </p:spTree>
    <p:extLst>
      <p:ext uri="{BB962C8B-B14F-4D97-AF65-F5344CB8AC3E}">
        <p14:creationId xmlns:p14="http://schemas.microsoft.com/office/powerpoint/2010/main" val="366082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5EEE-78DF-4E59-80B7-764D227954B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19B587F-14C3-4C75-A0F5-798FAF6BD478}"/>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a:t>
            </a:r>
          </a:p>
        </p:txBody>
      </p:sp>
    </p:spTree>
    <p:extLst>
      <p:ext uri="{BB962C8B-B14F-4D97-AF65-F5344CB8AC3E}">
        <p14:creationId xmlns:p14="http://schemas.microsoft.com/office/powerpoint/2010/main" val="340567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r>
              <a:rPr lang="en-US" baseline="0" dirty="0"/>
              <a:t> Code Control – Do I Need</a:t>
            </a:r>
            <a:r>
              <a:rPr lang="en-US" dirty="0"/>
              <a:t> It?</a:t>
            </a:r>
          </a:p>
        </p:txBody>
      </p:sp>
      <p:sp>
        <p:nvSpPr>
          <p:cNvPr id="4" name="Flowchart: Decision 3"/>
          <p:cNvSpPr/>
          <p:nvPr/>
        </p:nvSpPr>
        <p:spPr>
          <a:xfrm>
            <a:off x="35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I ever make a mistake?</a:t>
            </a:r>
          </a:p>
        </p:txBody>
      </p:sp>
      <p:sp>
        <p:nvSpPr>
          <p:cNvPr id="5" name="Flowchart: Decision 4"/>
          <p:cNvSpPr/>
          <p:nvPr/>
        </p:nvSpPr>
        <p:spPr>
          <a:xfrm>
            <a:off x="416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my colleagues?</a:t>
            </a:r>
          </a:p>
        </p:txBody>
      </p:sp>
      <p:sp>
        <p:nvSpPr>
          <p:cNvPr id="6" name="Flowchart: Alternate Process 5"/>
          <p:cNvSpPr/>
          <p:nvPr/>
        </p:nvSpPr>
        <p:spPr>
          <a:xfrm>
            <a:off x="3021223" y="4209533"/>
            <a:ext cx="1600200" cy="1072135"/>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t>YES</a:t>
            </a:r>
          </a:p>
        </p:txBody>
      </p:sp>
      <p:sp>
        <p:nvSpPr>
          <p:cNvPr id="7" name="Flowchart: Alternate Process 6"/>
          <p:cNvSpPr/>
          <p:nvPr/>
        </p:nvSpPr>
        <p:spPr>
          <a:xfrm>
            <a:off x="8019716" y="1847332"/>
            <a:ext cx="1478507" cy="990600"/>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Test More</a:t>
            </a:r>
          </a:p>
        </p:txBody>
      </p:sp>
      <p:cxnSp>
        <p:nvCxnSpPr>
          <p:cNvPr id="9" name="Straight Arrow Connector 8"/>
          <p:cNvCxnSpPr>
            <a:stCxn id="4" idx="3"/>
            <a:endCxn id="5" idx="1"/>
          </p:cNvCxnSpPr>
          <p:nvPr/>
        </p:nvCxnSpPr>
        <p:spPr>
          <a:xfrm>
            <a:off x="3424969" y="2342632"/>
            <a:ext cx="7392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a:endCxn id="6" idx="1"/>
          </p:cNvCxnSpPr>
          <p:nvPr/>
        </p:nvCxnSpPr>
        <p:spPr>
          <a:xfrm>
            <a:off x="1889596" y="3371333"/>
            <a:ext cx="1131627"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2"/>
            <a:endCxn id="6" idx="3"/>
          </p:cNvCxnSpPr>
          <p:nvPr/>
        </p:nvCxnSpPr>
        <p:spPr>
          <a:xfrm flipH="1">
            <a:off x="4621423" y="3371333"/>
            <a:ext cx="1078173"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7234969" y="2342632"/>
            <a:ext cx="7847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4623" y="1999732"/>
            <a:ext cx="479618" cy="369332"/>
          </a:xfrm>
          <a:prstGeom prst="rect">
            <a:avLst/>
          </a:prstGeom>
          <a:noFill/>
        </p:spPr>
        <p:txBody>
          <a:bodyPr wrap="none" rtlCol="0">
            <a:spAutoFit/>
          </a:bodyPr>
          <a:lstStyle/>
          <a:p>
            <a:r>
              <a:rPr lang="en-US" dirty="0"/>
              <a:t>No</a:t>
            </a:r>
          </a:p>
        </p:txBody>
      </p:sp>
      <p:sp>
        <p:nvSpPr>
          <p:cNvPr id="17" name="TextBox 16"/>
          <p:cNvSpPr txBox="1"/>
          <p:nvPr/>
        </p:nvSpPr>
        <p:spPr>
          <a:xfrm>
            <a:off x="7364623" y="2011400"/>
            <a:ext cx="479618" cy="369332"/>
          </a:xfrm>
          <a:prstGeom prst="rect">
            <a:avLst/>
          </a:prstGeom>
          <a:noFill/>
        </p:spPr>
        <p:txBody>
          <a:bodyPr wrap="none" rtlCol="0">
            <a:spAutoFit/>
          </a:bodyPr>
          <a:lstStyle/>
          <a:p>
            <a:r>
              <a:rPr lang="en-US" dirty="0"/>
              <a:t>No</a:t>
            </a:r>
          </a:p>
        </p:txBody>
      </p:sp>
      <p:sp>
        <p:nvSpPr>
          <p:cNvPr id="18" name="TextBox 17"/>
          <p:cNvSpPr txBox="1"/>
          <p:nvPr/>
        </p:nvSpPr>
        <p:spPr>
          <a:xfrm>
            <a:off x="5383425" y="3752332"/>
            <a:ext cx="561051" cy="369332"/>
          </a:xfrm>
          <a:prstGeom prst="rect">
            <a:avLst/>
          </a:prstGeom>
          <a:noFill/>
        </p:spPr>
        <p:txBody>
          <a:bodyPr wrap="none" rtlCol="0">
            <a:spAutoFit/>
          </a:bodyPr>
          <a:lstStyle/>
          <a:p>
            <a:r>
              <a:rPr lang="en-US" dirty="0"/>
              <a:t>Yes</a:t>
            </a:r>
          </a:p>
        </p:txBody>
      </p:sp>
      <p:sp>
        <p:nvSpPr>
          <p:cNvPr id="19" name="TextBox 18"/>
          <p:cNvSpPr txBox="1"/>
          <p:nvPr/>
        </p:nvSpPr>
        <p:spPr>
          <a:xfrm>
            <a:off x="2335425" y="3752332"/>
            <a:ext cx="561051" cy="369332"/>
          </a:xfrm>
          <a:prstGeom prst="rect">
            <a:avLst/>
          </a:prstGeom>
          <a:noFill/>
        </p:spPr>
        <p:txBody>
          <a:bodyPr wrap="none" rtlCol="0">
            <a:spAutoFit/>
          </a:bodyPr>
          <a:lstStyle/>
          <a:p>
            <a:r>
              <a:rPr lang="en-US" dirty="0"/>
              <a:t>Yes</a:t>
            </a:r>
          </a:p>
        </p:txBody>
      </p:sp>
      <p:pic>
        <p:nvPicPr>
          <p:cNvPr id="20" name="Picture 2"/>
          <p:cNvPicPr>
            <a:picLocks noChangeAspect="1" noChangeArrowheads="1"/>
          </p:cNvPicPr>
          <p:nvPr/>
        </p:nvPicPr>
        <p:blipFill rotWithShape="1">
          <a:blip r:embed="rId3" cstate="print"/>
          <a:srcRect t="14357" b="20981"/>
          <a:stretch/>
        </p:blipFill>
        <p:spPr bwMode="auto">
          <a:xfrm>
            <a:off x="7494159" y="4533530"/>
            <a:ext cx="4453381" cy="1716351"/>
          </a:xfrm>
          <a:prstGeom prst="rect">
            <a:avLst/>
          </a:prstGeom>
          <a:noFill/>
          <a:ln w="9525">
            <a:noFill/>
            <a:miter lim="800000"/>
            <a:headEnd/>
            <a:tailEnd/>
          </a:ln>
        </p:spPr>
      </p:pic>
      <p:sp>
        <p:nvSpPr>
          <p:cNvPr id="21" name="Left Arrow 4"/>
          <p:cNvSpPr/>
          <p:nvPr/>
        </p:nvSpPr>
        <p:spPr>
          <a:xfrm rot="10800000">
            <a:off x="6363265" y="5176635"/>
            <a:ext cx="828672" cy="711200"/>
          </a:xfrm>
          <a:prstGeom prst="lef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extBox 21"/>
          <p:cNvSpPr txBox="1"/>
          <p:nvPr/>
        </p:nvSpPr>
        <p:spPr>
          <a:xfrm>
            <a:off x="5357533" y="5286014"/>
            <a:ext cx="955711" cy="461665"/>
          </a:xfrm>
          <a:prstGeom prst="rect">
            <a:avLst/>
          </a:prstGeom>
          <a:noFill/>
        </p:spPr>
        <p:txBody>
          <a:bodyPr wrap="none" rtlCol="0">
            <a:spAutoFit/>
          </a:bodyPr>
          <a:lstStyle/>
          <a:p>
            <a:r>
              <a:rPr lang="en-US" sz="2400" b="1" dirty="0">
                <a:solidFill>
                  <a:srgbClr val="FF0000"/>
                </a:solidFill>
              </a:rPr>
              <a:t>BAD!</a:t>
            </a:r>
          </a:p>
        </p:txBody>
      </p:sp>
    </p:spTree>
    <p:extLst>
      <p:ext uri="{BB962C8B-B14F-4D97-AF65-F5344CB8AC3E}">
        <p14:creationId xmlns:p14="http://schemas.microsoft.com/office/powerpoint/2010/main" val="36996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BA9B1-BF40-4D57-AED7-D76A87F13A17}"/>
              </a:ext>
            </a:extLst>
          </p:cNvPr>
          <p:cNvSpPr>
            <a:spLocks noGrp="1"/>
          </p:cNvSpPr>
          <p:nvPr>
            <p:ph type="title"/>
          </p:nvPr>
        </p:nvSpPr>
        <p:spPr/>
        <p:txBody>
          <a:bodyPr/>
          <a:lstStyle/>
          <a:p>
            <a:r>
              <a:rPr lang="en-US" dirty="0"/>
              <a:t>Working</a:t>
            </a:r>
            <a:r>
              <a:rPr lang="en-US" baseline="0" dirty="0"/>
              <a:t> Alone</a:t>
            </a:r>
            <a:endParaRPr lang="en-US" dirty="0"/>
          </a:p>
        </p:txBody>
      </p:sp>
      <p:sp>
        <p:nvSpPr>
          <p:cNvPr id="6" name="Content Placeholder 5">
            <a:extLst>
              <a:ext uri="{FF2B5EF4-FFF2-40B4-BE49-F238E27FC236}">
                <a16:creationId xmlns:a16="http://schemas.microsoft.com/office/drawing/2014/main" id="{C0CB2AD6-0DBD-4023-A995-7EB405F9EBC7}"/>
              </a:ext>
            </a:extLst>
          </p:cNvPr>
          <p:cNvSpPr>
            <a:spLocks noGrp="1"/>
          </p:cNvSpPr>
          <p:nvPr>
            <p:ph idx="1"/>
          </p:nvPr>
        </p:nvSpPr>
        <p:spPr>
          <a:xfrm>
            <a:off x="605367" y="5741459"/>
            <a:ext cx="10972800" cy="493183"/>
          </a:xfrm>
        </p:spPr>
        <p:txBody>
          <a:bodyPr/>
          <a:lstStyle/>
          <a:p>
            <a:pPr marL="0" indent="0">
              <a:buNone/>
            </a:pPr>
            <a:r>
              <a:rPr lang="en-US" sz="1867" dirty="0"/>
              <a:t>Source: https://xkcd.com/1739/</a:t>
            </a:r>
          </a:p>
        </p:txBody>
      </p:sp>
      <p:pic>
        <p:nvPicPr>
          <p:cNvPr id="1026" name="Picture 2" descr="Fixing Problems">
            <a:extLst>
              <a:ext uri="{FF2B5EF4-FFF2-40B4-BE49-F238E27FC236}">
                <a16:creationId xmlns:a16="http://schemas.microsoft.com/office/drawing/2014/main" id="{8D0187CA-2ECB-4AA8-BB67-A7C0E9911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79551"/>
            <a:ext cx="396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2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
        <p:nvSpPr>
          <p:cNvPr id="3" name="Content Placeholder 2"/>
          <p:cNvSpPr>
            <a:spLocks noGrp="1"/>
          </p:cNvSpPr>
          <p:nvPr>
            <p:ph idx="1"/>
          </p:nvPr>
        </p:nvSpPr>
        <p:spPr/>
        <p:txBody>
          <a:bodyPr/>
          <a:lstStyle/>
          <a:p>
            <a:r>
              <a:rPr lang="en-US" dirty="0"/>
              <a:t>Free options available</a:t>
            </a:r>
          </a:p>
          <a:p>
            <a:pPr lvl="1"/>
            <a:r>
              <a:rPr lang="en-US" dirty="0"/>
              <a:t>Public and private cloud repos</a:t>
            </a:r>
          </a:p>
          <a:p>
            <a:r>
              <a:rPr lang="en-US" dirty="0"/>
              <a:t>Onsite instance usually $$$</a:t>
            </a:r>
          </a:p>
          <a:p>
            <a:r>
              <a:rPr lang="en-US" dirty="0"/>
              <a:t>Integrated issue tracking, release management, and code versioning</a:t>
            </a:r>
          </a:p>
          <a:p>
            <a:r>
              <a:rPr lang="en-US" dirty="0"/>
              <a:t>Continuous Integration possible with LabVIEW</a:t>
            </a:r>
          </a:p>
        </p:txBody>
      </p:sp>
      <p:pic>
        <p:nvPicPr>
          <p:cNvPr id="4" name="Picture 3"/>
          <p:cNvPicPr>
            <a:picLocks noChangeAspect="1"/>
          </p:cNvPicPr>
          <p:nvPr/>
        </p:nvPicPr>
        <p:blipFill>
          <a:blip r:embed="rId3"/>
          <a:stretch>
            <a:fillRect/>
          </a:stretch>
        </p:blipFill>
        <p:spPr>
          <a:xfrm>
            <a:off x="1506974" y="3108149"/>
            <a:ext cx="3846991" cy="1577265"/>
          </a:xfrm>
          <a:prstGeom prst="rect">
            <a:avLst/>
          </a:prstGeom>
        </p:spPr>
      </p:pic>
      <p:pic>
        <p:nvPicPr>
          <p:cNvPr id="1026" name="Picture 2" descr="Image result for bitbucke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035" y="2092449"/>
            <a:ext cx="6315160" cy="36086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29637" y="3145880"/>
            <a:ext cx="1568343" cy="1303685"/>
          </a:xfrm>
          <a:prstGeom prst="rect">
            <a:avLst/>
          </a:prstGeom>
        </p:spPr>
      </p:pic>
      <p:pic>
        <p:nvPicPr>
          <p:cNvPr id="1028"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2128" y="4685414"/>
            <a:ext cx="2563872" cy="1145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sual studio team services logo">
            <a:extLst>
              <a:ext uri="{FF2B5EF4-FFF2-40B4-BE49-F238E27FC236}">
                <a16:creationId xmlns:a16="http://schemas.microsoft.com/office/drawing/2014/main" id="{7943357E-234F-46BC-B75F-F94ACB5EF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106" y="4623588"/>
            <a:ext cx="3031300" cy="1584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C5E29-BC1A-4F59-A3C0-18E714FF9CAB}"/>
              </a:ext>
            </a:extLst>
          </p:cNvPr>
          <p:cNvSpPr txBox="1"/>
          <p:nvPr/>
        </p:nvSpPr>
        <p:spPr>
          <a:xfrm>
            <a:off x="9068299" y="5258056"/>
            <a:ext cx="2249014" cy="420564"/>
          </a:xfrm>
          <a:prstGeom prst="rect">
            <a:avLst/>
          </a:prstGeom>
          <a:noFill/>
        </p:spPr>
        <p:txBody>
          <a:bodyPr wrap="none" lIns="0" rIns="0" rtlCol="0">
            <a:spAutoFit/>
          </a:bodyPr>
          <a:lstStyle/>
          <a:p>
            <a:r>
              <a:rPr lang="en-US" sz="2133" dirty="0"/>
              <a:t>….and many more</a:t>
            </a:r>
          </a:p>
        </p:txBody>
      </p:sp>
    </p:spTree>
    <p:extLst>
      <p:ext uri="{BB962C8B-B14F-4D97-AF65-F5344CB8AC3E}">
        <p14:creationId xmlns:p14="http://schemas.microsoft.com/office/powerpoint/2010/main" val="172510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9354C6-18F2-4594-88D9-E2A8F4F81006}"/>
              </a:ext>
            </a:extLst>
          </p:cNvPr>
          <p:cNvSpPr>
            <a:spLocks noGrp="1"/>
          </p:cNvSpPr>
          <p:nvPr>
            <p:ph type="body" sz="quarter" idx="10"/>
          </p:nvPr>
        </p:nvSpPr>
        <p:spPr/>
        <p:txBody>
          <a:bodyPr/>
          <a:lstStyle/>
          <a:p>
            <a:r>
              <a:rPr lang="en-US" dirty="0"/>
              <a:t>2) Remove Source From VI</a:t>
            </a:r>
          </a:p>
        </p:txBody>
      </p:sp>
    </p:spTree>
    <p:extLst>
      <p:ext uri="{BB962C8B-B14F-4D97-AF65-F5344CB8AC3E}">
        <p14:creationId xmlns:p14="http://schemas.microsoft.com/office/powerpoint/2010/main" val="11487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3CA6-0080-4B0A-B148-86F383D7432C}"/>
              </a:ext>
            </a:extLst>
          </p:cNvPr>
          <p:cNvSpPr>
            <a:spLocks noGrp="1"/>
          </p:cNvSpPr>
          <p:nvPr>
            <p:ph type="title"/>
          </p:nvPr>
        </p:nvSpPr>
        <p:spPr/>
        <p:txBody>
          <a:bodyPr/>
          <a:lstStyle/>
          <a:p>
            <a:r>
              <a:rPr lang="en-US" dirty="0"/>
              <a:t>Separate compiled code</a:t>
            </a:r>
          </a:p>
        </p:txBody>
      </p:sp>
      <p:sp>
        <p:nvSpPr>
          <p:cNvPr id="3" name="Content Placeholder 2">
            <a:extLst>
              <a:ext uri="{FF2B5EF4-FFF2-40B4-BE49-F238E27FC236}">
                <a16:creationId xmlns:a16="http://schemas.microsoft.com/office/drawing/2014/main" id="{E8FD6EE3-CB5E-447B-AC13-467B1FBE349B}"/>
              </a:ext>
            </a:extLst>
          </p:cNvPr>
          <p:cNvSpPr>
            <a:spLocks noGrp="1"/>
          </p:cNvSpPr>
          <p:nvPr>
            <p:ph idx="1"/>
          </p:nvPr>
        </p:nvSpPr>
        <p:spPr/>
        <p:txBody>
          <a:bodyPr/>
          <a:lstStyle/>
          <a:p>
            <a:r>
              <a:rPr lang="en-US" dirty="0"/>
              <a:t>Separate source code from compiled files</a:t>
            </a:r>
          </a:p>
          <a:p>
            <a:pPr lvl="1"/>
            <a:r>
              <a:rPr lang="en-US" dirty="0"/>
              <a:t>Reduces “phantom” changes</a:t>
            </a:r>
          </a:p>
          <a:p>
            <a:pPr lvl="1"/>
            <a:r>
              <a:rPr lang="en-US" dirty="0"/>
              <a:t>Set this on the project level so you don’t forget</a:t>
            </a:r>
          </a:p>
          <a:p>
            <a:r>
              <a:rPr lang="en-US" dirty="0"/>
              <a:t>Remember: Don’t deliver source code without an export</a:t>
            </a:r>
          </a:p>
        </p:txBody>
      </p:sp>
      <p:pic>
        <p:nvPicPr>
          <p:cNvPr id="4" name="Picture 3">
            <a:extLst>
              <a:ext uri="{FF2B5EF4-FFF2-40B4-BE49-F238E27FC236}">
                <a16:creationId xmlns:a16="http://schemas.microsoft.com/office/drawing/2014/main" id="{7986E045-66EB-4608-9FF9-97714DAD2562}"/>
              </a:ext>
            </a:extLst>
          </p:cNvPr>
          <p:cNvPicPr>
            <a:picLocks noChangeAspect="1"/>
          </p:cNvPicPr>
          <p:nvPr/>
        </p:nvPicPr>
        <p:blipFill>
          <a:blip r:embed="rId2"/>
          <a:stretch>
            <a:fillRect/>
          </a:stretch>
        </p:blipFill>
        <p:spPr>
          <a:xfrm>
            <a:off x="3484879" y="2787416"/>
            <a:ext cx="4884164" cy="3429000"/>
          </a:xfrm>
          <a:prstGeom prst="rect">
            <a:avLst/>
          </a:prstGeom>
        </p:spPr>
      </p:pic>
    </p:spTree>
    <p:extLst>
      <p:ext uri="{BB962C8B-B14F-4D97-AF65-F5344CB8AC3E}">
        <p14:creationId xmlns:p14="http://schemas.microsoft.com/office/powerpoint/2010/main" val="16150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7C657-E7A2-4185-B5E9-85DB3A76F856}"/>
              </a:ext>
            </a:extLst>
          </p:cNvPr>
          <p:cNvSpPr>
            <a:spLocks noGrp="1"/>
          </p:cNvSpPr>
          <p:nvPr>
            <p:ph type="body" sz="quarter" idx="10"/>
          </p:nvPr>
        </p:nvSpPr>
        <p:spPr/>
        <p:txBody>
          <a:bodyPr/>
          <a:lstStyle/>
          <a:p>
            <a:r>
              <a:rPr lang="en-US" dirty="0"/>
              <a:t>3) Don’t Merge</a:t>
            </a:r>
          </a:p>
        </p:txBody>
      </p:sp>
    </p:spTree>
    <p:extLst>
      <p:ext uri="{BB962C8B-B14F-4D97-AF65-F5344CB8AC3E}">
        <p14:creationId xmlns:p14="http://schemas.microsoft.com/office/powerpoint/2010/main" val="1549859743"/>
      </p:ext>
    </p:extLst>
  </p:cSld>
  <p:clrMapOvr>
    <a:masterClrMapping/>
  </p:clrMapOvr>
</p:sld>
</file>

<file path=ppt/theme/theme1.xml><?xml version="1.0" encoding="utf-8"?>
<a:theme xmlns:a="http://schemas.openxmlformats.org/drawingml/2006/main" name="NIEx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ExTemplate" id="{0088F40F-6973-4826-BAFA-5E8278F50015}" vid="{40BD164D-DAC4-46E2-9B7C-B75B3A2258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DCAF 7 Min [Autosaved]</Template>
  <TotalTime>3165</TotalTime>
  <Words>1410</Words>
  <Application>Microsoft Office PowerPoint</Application>
  <PresentationFormat>Widescreen</PresentationFormat>
  <Paragraphs>222</Paragraphs>
  <Slides>39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vt:lpstr>
      <vt:lpstr>Helvetica Neue Light</vt:lpstr>
      <vt:lpstr>Univers LT Std 45 Light</vt:lpstr>
      <vt:lpstr>Wingdings</vt:lpstr>
      <vt:lpstr>NIExTemplate</vt:lpstr>
      <vt:lpstr>Distributed Control and Automation Framework (DCAF)</vt:lpstr>
      <vt:lpstr>Agenda</vt:lpstr>
      <vt:lpstr>PowerPoint Presentation</vt:lpstr>
      <vt:lpstr>Source Code Control – Do I Need It?</vt:lpstr>
      <vt:lpstr>Working Alone</vt:lpstr>
      <vt:lpstr>Hosting</vt:lpstr>
      <vt:lpstr>PowerPoint Presentation</vt:lpstr>
      <vt:lpstr>Separate compiled code</vt:lpstr>
      <vt:lpstr>PowerPoint Presentation</vt:lpstr>
      <vt:lpstr>Merge Battles</vt:lpstr>
      <vt:lpstr>Merge Battles</vt:lpstr>
      <vt:lpstr>Merge Battles</vt:lpstr>
      <vt:lpstr>PowerPoint Presentation</vt:lpstr>
      <vt:lpstr>LV Project Organization - Bad</vt:lpstr>
      <vt:lpstr>LV Project Organization - Bad</vt:lpstr>
      <vt:lpstr>LabVIEW Code Structure - Bad</vt:lpstr>
      <vt:lpstr>LabVIEW Code Structure - Good</vt:lpstr>
      <vt:lpstr>LabVIEW Code Structure – LVOOP</vt:lpstr>
      <vt:lpstr>PowerPoint Presentation</vt:lpstr>
      <vt:lpstr>Communicate</vt:lpstr>
      <vt:lpstr>GitHub Issues</vt:lpstr>
      <vt:lpstr>Communication with Code</vt:lpstr>
      <vt:lpstr>Communication With Code</vt:lpstr>
      <vt:lpstr>PowerPoint Presentation</vt:lpstr>
      <vt:lpstr>Developer Workflow</vt:lpstr>
      <vt:lpstr>Developer Workflow</vt:lpstr>
      <vt:lpstr>Developer Workflow</vt:lpstr>
      <vt:lpstr>Developer Workflow</vt:lpstr>
      <vt:lpstr>Developer Workflow</vt:lpstr>
      <vt:lpstr>Developer Workflow</vt:lpstr>
      <vt:lpstr>Developer Workflow</vt:lpstr>
      <vt:lpstr>Developer Workflow</vt:lpstr>
      <vt:lpstr>GitFlow</vt:lpstr>
      <vt:lpstr>PowerPoint Presentation</vt:lpstr>
      <vt:lpstr>Automation - Test</vt:lpstr>
      <vt:lpstr>Unit Testing</vt:lpstr>
      <vt:lpstr>Automation - Pipelines</vt:lpstr>
      <vt:lpstr>Last Link in a Continuous Delivery Chain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Celis</dc:creator>
  <cp:lastModifiedBy>Benjamin Celis</cp:lastModifiedBy>
  <cp:revision>17</cp:revision>
  <dcterms:created xsi:type="dcterms:W3CDTF">2018-06-06T23:16:44Z</dcterms:created>
  <dcterms:modified xsi:type="dcterms:W3CDTF">2018-07-18T15:07:28Z</dcterms:modified>
</cp:coreProperties>
</file>